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1" r:id="rId3"/>
    <p:sldId id="257" r:id="rId4"/>
    <p:sldId id="286" r:id="rId5"/>
    <p:sldId id="290" r:id="rId6"/>
    <p:sldId id="295" r:id="rId7"/>
    <p:sldId id="296" r:id="rId8"/>
    <p:sldId id="291" r:id="rId9"/>
    <p:sldId id="292" r:id="rId10"/>
    <p:sldId id="293" r:id="rId11"/>
    <p:sldId id="268" r:id="rId12"/>
    <p:sldId id="287" r:id="rId13"/>
    <p:sldId id="297" r:id="rId14"/>
    <p:sldId id="269" r:id="rId15"/>
    <p:sldId id="288" r:id="rId16"/>
    <p:sldId id="271" r:id="rId17"/>
    <p:sldId id="276" r:id="rId18"/>
    <p:sldId id="274" r:id="rId19"/>
    <p:sldId id="275" r:id="rId20"/>
    <p:sldId id="289" r:id="rId21"/>
    <p:sldId id="272" r:id="rId22"/>
    <p:sldId id="279" r:id="rId23"/>
    <p:sldId id="278" r:id="rId24"/>
    <p:sldId id="277" r:id="rId25"/>
    <p:sldId id="285" r:id="rId26"/>
    <p:sldId id="298" r:id="rId27"/>
    <p:sldId id="294" r:id="rId28"/>
    <p:sldId id="280" r:id="rId29"/>
    <p:sldId id="262" r:id="rId30"/>
    <p:sldId id="282" r:id="rId31"/>
    <p:sldId id="270" r:id="rId32"/>
    <p:sldId id="266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1"/>
    <p:restoredTop sz="94590"/>
  </p:normalViewPr>
  <p:slideViewPr>
    <p:cSldViewPr>
      <p:cViewPr varScale="1">
        <p:scale>
          <a:sx n="73" d="100"/>
          <a:sy n="73" d="100"/>
        </p:scale>
        <p:origin x="110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image" Target="../media/image43.JPG"/><Relationship Id="rId4" Type="http://schemas.openxmlformats.org/officeDocument/2006/relationships/image" Target="../media/image4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image" Target="../media/image43.JPG"/><Relationship Id="rId4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42E2B-6D01-4944-A9B9-E11C48DEB16E}" type="doc">
      <dgm:prSet loTypeId="urn:microsoft.com/office/officeart/2005/8/layout/funnel1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2794770-D865-2B4A-90C2-917BC2BB4528}">
      <dgm:prSet phldrT="[Текст]"/>
      <dgm:spPr/>
      <dgm:t>
        <a:bodyPr/>
        <a:lstStyle/>
        <a:p>
          <a:r>
            <a:rPr lang="ru-RU" b="1" dirty="0"/>
            <a:t>позиция 1</a:t>
          </a:r>
        </a:p>
      </dgm:t>
    </dgm:pt>
    <dgm:pt modelId="{E6EC1A97-10D7-A84D-A8B4-130051A1B7B8}" type="parTrans" cxnId="{548DDEDC-E5EF-4F49-B296-2EC604F574CD}">
      <dgm:prSet/>
      <dgm:spPr/>
      <dgm:t>
        <a:bodyPr/>
        <a:lstStyle/>
        <a:p>
          <a:endParaRPr lang="ru-RU"/>
        </a:p>
      </dgm:t>
    </dgm:pt>
    <dgm:pt modelId="{1616C0ED-ED46-5E43-A3FC-A1F1B4A456FB}" type="sibTrans" cxnId="{548DDEDC-E5EF-4F49-B296-2EC604F574CD}">
      <dgm:prSet/>
      <dgm:spPr/>
      <dgm:t>
        <a:bodyPr/>
        <a:lstStyle/>
        <a:p>
          <a:endParaRPr lang="ru-RU"/>
        </a:p>
      </dgm:t>
    </dgm:pt>
    <dgm:pt modelId="{F612B75D-53AF-F148-ABE6-3C5AA806E9BE}">
      <dgm:prSet phldrT="[Текст]"/>
      <dgm:spPr/>
      <dgm:t>
        <a:bodyPr/>
        <a:lstStyle/>
        <a:p>
          <a:r>
            <a:rPr lang="ru-RU" b="1" dirty="0"/>
            <a:t>позиция 2</a:t>
          </a:r>
        </a:p>
      </dgm:t>
    </dgm:pt>
    <dgm:pt modelId="{85C585AB-A9A7-1741-AE62-C0A317700C6C}" type="parTrans" cxnId="{79AE28CF-44BD-3848-BAA7-EDF5C8512FFC}">
      <dgm:prSet/>
      <dgm:spPr/>
      <dgm:t>
        <a:bodyPr/>
        <a:lstStyle/>
        <a:p>
          <a:endParaRPr lang="ru-RU"/>
        </a:p>
      </dgm:t>
    </dgm:pt>
    <dgm:pt modelId="{98155109-A4EB-994C-B191-06624DE48EA5}" type="sibTrans" cxnId="{79AE28CF-44BD-3848-BAA7-EDF5C8512FFC}">
      <dgm:prSet/>
      <dgm:spPr/>
      <dgm:t>
        <a:bodyPr/>
        <a:lstStyle/>
        <a:p>
          <a:endParaRPr lang="ru-RU"/>
        </a:p>
      </dgm:t>
    </dgm:pt>
    <dgm:pt modelId="{042D5A06-1763-6D4E-9E90-E2973D1954D9}">
      <dgm:prSet phldrT="[Текст]"/>
      <dgm:spPr/>
      <dgm:t>
        <a:bodyPr/>
        <a:lstStyle/>
        <a:p>
          <a:r>
            <a:rPr lang="ru-RU" b="1" dirty="0"/>
            <a:t>позиция 3</a:t>
          </a:r>
        </a:p>
      </dgm:t>
    </dgm:pt>
    <dgm:pt modelId="{4F0A792E-923E-B74B-A03A-C646AB5561E6}" type="parTrans" cxnId="{FE843AB2-DA3E-024E-ACA6-CA5899285FE9}">
      <dgm:prSet/>
      <dgm:spPr/>
      <dgm:t>
        <a:bodyPr/>
        <a:lstStyle/>
        <a:p>
          <a:endParaRPr lang="ru-RU"/>
        </a:p>
      </dgm:t>
    </dgm:pt>
    <dgm:pt modelId="{0E72138A-CC91-6F44-9FAD-0B93A944FA36}" type="sibTrans" cxnId="{FE843AB2-DA3E-024E-ACA6-CA5899285FE9}">
      <dgm:prSet/>
      <dgm:spPr/>
      <dgm:t>
        <a:bodyPr/>
        <a:lstStyle/>
        <a:p>
          <a:endParaRPr lang="ru-RU"/>
        </a:p>
      </dgm:t>
    </dgm:pt>
    <dgm:pt modelId="{8C642B33-F410-AD47-A758-A28C494A0451}">
      <dgm:prSet phldrT="[Текст]"/>
      <dgm:spPr/>
      <dgm:t>
        <a:bodyPr/>
        <a:lstStyle/>
        <a:p>
          <a:r>
            <a:rPr lang="ru-RU" b="1" dirty="0"/>
            <a:t>поле</a:t>
          </a:r>
        </a:p>
      </dgm:t>
    </dgm:pt>
    <dgm:pt modelId="{F4759BBA-53EB-7647-8E10-495D3811B060}" type="parTrans" cxnId="{C455EAF5-1935-8F40-B7A3-3E6666B030E4}">
      <dgm:prSet/>
      <dgm:spPr/>
      <dgm:t>
        <a:bodyPr/>
        <a:lstStyle/>
        <a:p>
          <a:endParaRPr lang="ru-RU"/>
        </a:p>
      </dgm:t>
    </dgm:pt>
    <dgm:pt modelId="{623552B4-60F3-114B-8DF7-5AC7D7ADF429}" type="sibTrans" cxnId="{C455EAF5-1935-8F40-B7A3-3E6666B030E4}">
      <dgm:prSet/>
      <dgm:spPr/>
      <dgm:t>
        <a:bodyPr/>
        <a:lstStyle/>
        <a:p>
          <a:endParaRPr lang="ru-RU"/>
        </a:p>
      </dgm:t>
    </dgm:pt>
    <dgm:pt modelId="{329EF387-D4FE-B341-B8BE-C51FC7BD0554}" type="pres">
      <dgm:prSet presAssocID="{9EE42E2B-6D01-4944-A9B9-E11C48DEB16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FA9FDD-D2F4-674F-BD13-F9C30519B597}" type="pres">
      <dgm:prSet presAssocID="{9EE42E2B-6D01-4944-A9B9-E11C48DEB16E}" presName="ellipse" presStyleLbl="trBgShp" presStyleIdx="0" presStyleCnt="1"/>
      <dgm:spPr/>
    </dgm:pt>
    <dgm:pt modelId="{C7D6E536-2E6F-6846-8A1D-E9267774E488}" type="pres">
      <dgm:prSet presAssocID="{9EE42E2B-6D01-4944-A9B9-E11C48DEB16E}" presName="arrow1" presStyleLbl="fgShp" presStyleIdx="0" presStyleCnt="1"/>
      <dgm:spPr/>
    </dgm:pt>
    <dgm:pt modelId="{9505D932-688C-E445-9BBE-E829345551CB}" type="pres">
      <dgm:prSet presAssocID="{9EE42E2B-6D01-4944-A9B9-E11C48DEB16E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33110-6B39-5B41-8554-87E4CD3A5AAC}" type="pres">
      <dgm:prSet presAssocID="{F612B75D-53AF-F148-ABE6-3C5AA806E9B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FAC7A-DE43-5343-82E7-7A381FAC4B4E}" type="pres">
      <dgm:prSet presAssocID="{042D5A06-1763-6D4E-9E90-E2973D1954D9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E3D17-7408-AE4A-8533-F545A443F6BF}" type="pres">
      <dgm:prSet presAssocID="{8C642B33-F410-AD47-A758-A28C494A045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D309C-CAB9-9749-A7B6-FA5C1FD4A4C9}" type="pres">
      <dgm:prSet presAssocID="{9EE42E2B-6D01-4944-A9B9-E11C48DEB16E}" presName="funnel" presStyleLbl="trAlignAcc1" presStyleIdx="0" presStyleCnt="1"/>
      <dgm:spPr/>
    </dgm:pt>
  </dgm:ptLst>
  <dgm:cxnLst>
    <dgm:cxn modelId="{1C8ACE7E-10A8-8B45-93ED-1112FE72EAEC}" type="presOf" srcId="{F612B75D-53AF-F148-ABE6-3C5AA806E9BE}" destId="{E48FAC7A-DE43-5343-82E7-7A381FAC4B4E}" srcOrd="0" destOrd="0" presId="urn:microsoft.com/office/officeart/2005/8/layout/funnel1"/>
    <dgm:cxn modelId="{FE843AB2-DA3E-024E-ACA6-CA5899285FE9}" srcId="{9EE42E2B-6D01-4944-A9B9-E11C48DEB16E}" destId="{042D5A06-1763-6D4E-9E90-E2973D1954D9}" srcOrd="2" destOrd="0" parTransId="{4F0A792E-923E-B74B-A03A-C646AB5561E6}" sibTransId="{0E72138A-CC91-6F44-9FAD-0B93A944FA36}"/>
    <dgm:cxn modelId="{83A411D5-3E46-664C-A680-0FF9A2472CA3}" type="presOf" srcId="{9EE42E2B-6D01-4944-A9B9-E11C48DEB16E}" destId="{329EF387-D4FE-B341-B8BE-C51FC7BD0554}" srcOrd="0" destOrd="0" presId="urn:microsoft.com/office/officeart/2005/8/layout/funnel1"/>
    <dgm:cxn modelId="{CF130FDE-66F0-D24F-BD8C-7FBDA7BD19AF}" type="presOf" srcId="{C2794770-D865-2B4A-90C2-917BC2BB4528}" destId="{3A2E3D17-7408-AE4A-8533-F545A443F6BF}" srcOrd="0" destOrd="0" presId="urn:microsoft.com/office/officeart/2005/8/layout/funnel1"/>
    <dgm:cxn modelId="{75F8C2F4-8760-1C4E-9A91-C31B30F03E1D}" type="presOf" srcId="{8C642B33-F410-AD47-A758-A28C494A0451}" destId="{9505D932-688C-E445-9BBE-E829345551CB}" srcOrd="0" destOrd="0" presId="urn:microsoft.com/office/officeart/2005/8/layout/funnel1"/>
    <dgm:cxn modelId="{C455EAF5-1935-8F40-B7A3-3E6666B030E4}" srcId="{9EE42E2B-6D01-4944-A9B9-E11C48DEB16E}" destId="{8C642B33-F410-AD47-A758-A28C494A0451}" srcOrd="3" destOrd="0" parTransId="{F4759BBA-53EB-7647-8E10-495D3811B060}" sibTransId="{623552B4-60F3-114B-8DF7-5AC7D7ADF429}"/>
    <dgm:cxn modelId="{79AE28CF-44BD-3848-BAA7-EDF5C8512FFC}" srcId="{9EE42E2B-6D01-4944-A9B9-E11C48DEB16E}" destId="{F612B75D-53AF-F148-ABE6-3C5AA806E9BE}" srcOrd="1" destOrd="0" parTransId="{85C585AB-A9A7-1741-AE62-C0A317700C6C}" sibTransId="{98155109-A4EB-994C-B191-06624DE48EA5}"/>
    <dgm:cxn modelId="{225EF068-482E-DA4C-BA3C-8BABA81FC716}" type="presOf" srcId="{042D5A06-1763-6D4E-9E90-E2973D1954D9}" destId="{46633110-6B39-5B41-8554-87E4CD3A5AAC}" srcOrd="0" destOrd="0" presId="urn:microsoft.com/office/officeart/2005/8/layout/funnel1"/>
    <dgm:cxn modelId="{548DDEDC-E5EF-4F49-B296-2EC604F574CD}" srcId="{9EE42E2B-6D01-4944-A9B9-E11C48DEB16E}" destId="{C2794770-D865-2B4A-90C2-917BC2BB4528}" srcOrd="0" destOrd="0" parTransId="{E6EC1A97-10D7-A84D-A8B4-130051A1B7B8}" sibTransId="{1616C0ED-ED46-5E43-A3FC-A1F1B4A456FB}"/>
    <dgm:cxn modelId="{F18C6EDF-4485-5149-A198-E78EA3168B51}" type="presParOf" srcId="{329EF387-D4FE-B341-B8BE-C51FC7BD0554}" destId="{5FFA9FDD-D2F4-674F-BD13-F9C30519B597}" srcOrd="0" destOrd="0" presId="urn:microsoft.com/office/officeart/2005/8/layout/funnel1"/>
    <dgm:cxn modelId="{CE96E31D-53C7-804C-B381-32AB58769498}" type="presParOf" srcId="{329EF387-D4FE-B341-B8BE-C51FC7BD0554}" destId="{C7D6E536-2E6F-6846-8A1D-E9267774E488}" srcOrd="1" destOrd="0" presId="urn:microsoft.com/office/officeart/2005/8/layout/funnel1"/>
    <dgm:cxn modelId="{35C9A443-C964-9F42-ACFC-7CC1FE680B13}" type="presParOf" srcId="{329EF387-D4FE-B341-B8BE-C51FC7BD0554}" destId="{9505D932-688C-E445-9BBE-E829345551CB}" srcOrd="2" destOrd="0" presId="urn:microsoft.com/office/officeart/2005/8/layout/funnel1"/>
    <dgm:cxn modelId="{62EBC060-9F3C-0643-93EE-937D39331CC2}" type="presParOf" srcId="{329EF387-D4FE-B341-B8BE-C51FC7BD0554}" destId="{46633110-6B39-5B41-8554-87E4CD3A5AAC}" srcOrd="3" destOrd="0" presId="urn:microsoft.com/office/officeart/2005/8/layout/funnel1"/>
    <dgm:cxn modelId="{6278775D-8255-6341-B35A-A7FBD4899DD7}" type="presParOf" srcId="{329EF387-D4FE-B341-B8BE-C51FC7BD0554}" destId="{E48FAC7A-DE43-5343-82E7-7A381FAC4B4E}" srcOrd="4" destOrd="0" presId="urn:microsoft.com/office/officeart/2005/8/layout/funnel1"/>
    <dgm:cxn modelId="{D9052825-59A2-F140-9180-D2F657432D57}" type="presParOf" srcId="{329EF387-D4FE-B341-B8BE-C51FC7BD0554}" destId="{3A2E3D17-7408-AE4A-8533-F545A443F6BF}" srcOrd="5" destOrd="0" presId="urn:microsoft.com/office/officeart/2005/8/layout/funnel1"/>
    <dgm:cxn modelId="{4F6AF542-292D-FA49-AC7D-C4B71CCF9181}" type="presParOf" srcId="{329EF387-D4FE-B341-B8BE-C51FC7BD0554}" destId="{209D309C-CAB9-9749-A7B6-FA5C1FD4A4C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48A8D8-C015-E84D-9678-AADFB040BDA8}" type="doc">
      <dgm:prSet loTypeId="urn:microsoft.com/office/officeart/2005/8/layout/vList4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DECD788C-50BE-484E-B2CE-4B6CAF8AFC5C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До поля</a:t>
          </a:r>
        </a:p>
      </dgm:t>
    </dgm:pt>
    <dgm:pt modelId="{D6329072-4A58-714A-9727-00E181560671}" type="parTrans" cxnId="{547A0B6D-7221-3340-8C85-C665FCD87F26}">
      <dgm:prSet/>
      <dgm:spPr/>
      <dgm:t>
        <a:bodyPr/>
        <a:lstStyle/>
        <a:p>
          <a:endParaRPr lang="ru-RU"/>
        </a:p>
      </dgm:t>
    </dgm:pt>
    <dgm:pt modelId="{104A5BFD-2802-6040-A33D-9B15308B7F21}" type="sibTrans" cxnId="{547A0B6D-7221-3340-8C85-C665FCD87F26}">
      <dgm:prSet/>
      <dgm:spPr/>
      <dgm:t>
        <a:bodyPr/>
        <a:lstStyle/>
        <a:p>
          <a:endParaRPr lang="ru-RU"/>
        </a:p>
      </dgm:t>
    </dgm:pt>
    <dgm:pt modelId="{935FCC8B-7BCE-2A45-9656-A9947828BA11}">
      <dgm:prSet phldrT="[Текст]"/>
      <dgm:spPr/>
      <dgm:t>
        <a:bodyPr/>
        <a:lstStyle/>
        <a:p>
          <a:r>
            <a:rPr lang="ru-RU" dirty="0" err="1">
              <a:solidFill>
                <a:schemeClr val="tx1">
                  <a:lumMod val="95000"/>
                  <a:lumOff val="5000"/>
                </a:schemeClr>
              </a:solidFill>
            </a:rPr>
            <a:t>предпозиция</a:t>
          </a:r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 – фокусировка 1</a:t>
          </a:r>
        </a:p>
      </dgm:t>
    </dgm:pt>
    <dgm:pt modelId="{EBF97C08-EA92-364D-BEDC-45D7F31E27E9}" type="parTrans" cxnId="{55504646-8CF7-5740-80F0-1F936979D197}">
      <dgm:prSet/>
      <dgm:spPr/>
      <dgm:t>
        <a:bodyPr/>
        <a:lstStyle/>
        <a:p>
          <a:endParaRPr lang="ru-RU"/>
        </a:p>
      </dgm:t>
    </dgm:pt>
    <dgm:pt modelId="{110CE3A6-FA56-6845-80C1-F803093BB8D0}" type="sibTrans" cxnId="{55504646-8CF7-5740-80F0-1F936979D197}">
      <dgm:prSet/>
      <dgm:spPr/>
      <dgm:t>
        <a:bodyPr/>
        <a:lstStyle/>
        <a:p>
          <a:endParaRPr lang="ru-RU"/>
        </a:p>
      </dgm:t>
    </dgm:pt>
    <dgm:pt modelId="{EF6AD928-07C9-1C41-BAF2-FA48A420282E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регион и история исследований в нем</a:t>
          </a:r>
        </a:p>
      </dgm:t>
    </dgm:pt>
    <dgm:pt modelId="{3FD6DCD4-E2DB-1D4F-B410-CC1408457271}" type="parTrans" cxnId="{86F322C2-7CAB-BC49-8C08-CC690DD22D51}">
      <dgm:prSet/>
      <dgm:spPr/>
      <dgm:t>
        <a:bodyPr/>
        <a:lstStyle/>
        <a:p>
          <a:endParaRPr lang="ru-RU"/>
        </a:p>
      </dgm:t>
    </dgm:pt>
    <dgm:pt modelId="{AE469161-363C-A740-A4D3-A9D37309E726}" type="sibTrans" cxnId="{86F322C2-7CAB-BC49-8C08-CC690DD22D51}">
      <dgm:prSet/>
      <dgm:spPr/>
      <dgm:t>
        <a:bodyPr/>
        <a:lstStyle/>
        <a:p>
          <a:endParaRPr lang="ru-RU"/>
        </a:p>
      </dgm:t>
    </dgm:pt>
    <dgm:pt modelId="{896ADD4F-1A72-D241-A2E5-693B46A8420B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В поле</a:t>
          </a:r>
        </a:p>
      </dgm:t>
    </dgm:pt>
    <dgm:pt modelId="{C62CFA7E-59FA-844D-A5CC-F7D58A9386D8}" type="parTrans" cxnId="{BE41BD72-E343-CD4A-8B5F-59FEB7724016}">
      <dgm:prSet/>
      <dgm:spPr/>
      <dgm:t>
        <a:bodyPr/>
        <a:lstStyle/>
        <a:p>
          <a:endParaRPr lang="ru-RU"/>
        </a:p>
      </dgm:t>
    </dgm:pt>
    <dgm:pt modelId="{414E931E-8E5D-274D-AD1F-1242A11330CE}" type="sibTrans" cxnId="{BE41BD72-E343-CD4A-8B5F-59FEB7724016}">
      <dgm:prSet/>
      <dgm:spPr/>
      <dgm:t>
        <a:bodyPr/>
        <a:lstStyle/>
        <a:p>
          <a:endParaRPr lang="ru-RU"/>
        </a:p>
      </dgm:t>
    </dgm:pt>
    <dgm:pt modelId="{EB10F1A7-4793-1843-B95E-84C940F1ADC4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вхождение и погружение </a:t>
          </a:r>
        </a:p>
      </dgm:t>
    </dgm:pt>
    <dgm:pt modelId="{4B3151AD-1A12-0047-AB44-467821D8394E}" type="parTrans" cxnId="{CECB9135-4E58-994E-BE3D-F572D8437F30}">
      <dgm:prSet/>
      <dgm:spPr/>
      <dgm:t>
        <a:bodyPr/>
        <a:lstStyle/>
        <a:p>
          <a:endParaRPr lang="ru-RU"/>
        </a:p>
      </dgm:t>
    </dgm:pt>
    <dgm:pt modelId="{863C1A39-A302-544C-8939-8198B3AA8153}" type="sibTrans" cxnId="{CECB9135-4E58-994E-BE3D-F572D8437F30}">
      <dgm:prSet/>
      <dgm:spPr/>
      <dgm:t>
        <a:bodyPr/>
        <a:lstStyle/>
        <a:p>
          <a:endParaRPr lang="ru-RU"/>
        </a:p>
      </dgm:t>
    </dgm:pt>
    <dgm:pt modelId="{3BDEF02C-2E2A-7146-94C0-6F7660C1346B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встреча, выявление, выделение – фокусировка 2</a:t>
          </a:r>
        </a:p>
      </dgm:t>
    </dgm:pt>
    <dgm:pt modelId="{C75E059D-A5BE-A54C-93A3-8622ADDED9D6}" type="parTrans" cxnId="{A20121F5-2A37-4547-A5AA-A24B830B9B41}">
      <dgm:prSet/>
      <dgm:spPr/>
      <dgm:t>
        <a:bodyPr/>
        <a:lstStyle/>
        <a:p>
          <a:endParaRPr lang="ru-RU"/>
        </a:p>
      </dgm:t>
    </dgm:pt>
    <dgm:pt modelId="{9B84D50D-0948-2E42-AB51-0F870FAB384E}" type="sibTrans" cxnId="{A20121F5-2A37-4547-A5AA-A24B830B9B41}">
      <dgm:prSet/>
      <dgm:spPr/>
      <dgm:t>
        <a:bodyPr/>
        <a:lstStyle/>
        <a:p>
          <a:endParaRPr lang="ru-RU"/>
        </a:p>
      </dgm:t>
    </dgm:pt>
    <dgm:pt modelId="{6B3235FA-CB2A-8241-82CC-08B85ED2AF0B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В завершении поля</a:t>
          </a:r>
        </a:p>
      </dgm:t>
    </dgm:pt>
    <dgm:pt modelId="{5F251112-3709-D446-AB55-759599D24451}" type="parTrans" cxnId="{D159D5A5-A059-4043-A0BA-5FA110BEB93D}">
      <dgm:prSet/>
      <dgm:spPr/>
      <dgm:t>
        <a:bodyPr/>
        <a:lstStyle/>
        <a:p>
          <a:endParaRPr lang="ru-RU"/>
        </a:p>
      </dgm:t>
    </dgm:pt>
    <dgm:pt modelId="{1B35F887-24DF-BE43-976B-8943A4095A22}" type="sibTrans" cxnId="{D159D5A5-A059-4043-A0BA-5FA110BEB93D}">
      <dgm:prSet/>
      <dgm:spPr/>
      <dgm:t>
        <a:bodyPr/>
        <a:lstStyle/>
        <a:p>
          <a:endParaRPr lang="ru-RU"/>
        </a:p>
      </dgm:t>
    </dgm:pt>
    <dgm:pt modelId="{ADC45FBE-8590-CD42-9395-3E2BBB51579C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позиция и диспозиция</a:t>
          </a:r>
        </a:p>
      </dgm:t>
    </dgm:pt>
    <dgm:pt modelId="{624BAC2A-3EDA-9443-8CAA-CAB4040BBDF7}" type="parTrans" cxnId="{664576E6-223F-8F4A-BFFC-576E378AE3AB}">
      <dgm:prSet/>
      <dgm:spPr/>
      <dgm:t>
        <a:bodyPr/>
        <a:lstStyle/>
        <a:p>
          <a:endParaRPr lang="ru-RU"/>
        </a:p>
      </dgm:t>
    </dgm:pt>
    <dgm:pt modelId="{5F62405A-1768-5A46-AEF0-53FD43D25EA7}" type="sibTrans" cxnId="{664576E6-223F-8F4A-BFFC-576E378AE3AB}">
      <dgm:prSet/>
      <dgm:spPr/>
      <dgm:t>
        <a:bodyPr/>
        <a:lstStyle/>
        <a:p>
          <a:endParaRPr lang="ru-RU"/>
        </a:p>
      </dgm:t>
    </dgm:pt>
    <dgm:pt modelId="{3B065EAF-FEC8-A54F-8E8A-5992E1F5FF11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Анализируя материалы поля</a:t>
          </a:r>
        </a:p>
      </dgm:t>
    </dgm:pt>
    <dgm:pt modelId="{8B74424A-203D-2945-ADE4-600CB9CF9EAC}" type="parTrans" cxnId="{DBA4E7E2-EF2E-9341-879B-024061E00D18}">
      <dgm:prSet/>
      <dgm:spPr/>
      <dgm:t>
        <a:bodyPr/>
        <a:lstStyle/>
        <a:p>
          <a:endParaRPr lang="ru-RU"/>
        </a:p>
      </dgm:t>
    </dgm:pt>
    <dgm:pt modelId="{6E563C04-31A2-9C43-B1F3-7C7F16BF0055}" type="sibTrans" cxnId="{DBA4E7E2-EF2E-9341-879B-024061E00D18}">
      <dgm:prSet/>
      <dgm:spPr/>
      <dgm:t>
        <a:bodyPr/>
        <a:lstStyle/>
        <a:p>
          <a:endParaRPr lang="ru-RU"/>
        </a:p>
      </dgm:t>
    </dgm:pt>
    <dgm:pt modelId="{EC2ECF59-041B-8140-8F0C-7D8066D5F98F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систематизация и универсальный язык</a:t>
          </a:r>
        </a:p>
      </dgm:t>
    </dgm:pt>
    <dgm:pt modelId="{A6BDD419-8D35-6141-A572-6734860A9D2E}" type="parTrans" cxnId="{E4D9F080-3F79-3841-B774-8350A37B6FB5}">
      <dgm:prSet/>
      <dgm:spPr/>
      <dgm:t>
        <a:bodyPr/>
        <a:lstStyle/>
        <a:p>
          <a:endParaRPr lang="ru-RU"/>
        </a:p>
      </dgm:t>
    </dgm:pt>
    <dgm:pt modelId="{5C930AA2-0A08-A041-B9C6-BC09DC94FCA1}" type="sibTrans" cxnId="{E4D9F080-3F79-3841-B774-8350A37B6FB5}">
      <dgm:prSet/>
      <dgm:spPr/>
      <dgm:t>
        <a:bodyPr/>
        <a:lstStyle/>
        <a:p>
          <a:endParaRPr lang="ru-RU"/>
        </a:p>
      </dgm:t>
    </dgm:pt>
    <dgm:pt modelId="{389A2CEB-D529-9C41-A209-9E127AD1BA88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ключевые категории – фокусировка 3</a:t>
          </a:r>
        </a:p>
      </dgm:t>
    </dgm:pt>
    <dgm:pt modelId="{4D71412F-28E9-B042-AE6B-1F2C2DB1310B}" type="parTrans" cxnId="{1401C624-FB72-D940-9584-AE4C22850C2A}">
      <dgm:prSet/>
      <dgm:spPr/>
      <dgm:t>
        <a:bodyPr/>
        <a:lstStyle/>
        <a:p>
          <a:endParaRPr lang="ru-RU"/>
        </a:p>
      </dgm:t>
    </dgm:pt>
    <dgm:pt modelId="{23DD377E-627F-C04F-866C-50E38C5B0359}" type="sibTrans" cxnId="{1401C624-FB72-D940-9584-AE4C22850C2A}">
      <dgm:prSet/>
      <dgm:spPr/>
      <dgm:t>
        <a:bodyPr/>
        <a:lstStyle/>
        <a:p>
          <a:endParaRPr lang="ru-RU"/>
        </a:p>
      </dgm:t>
    </dgm:pt>
    <dgm:pt modelId="{D870DECA-154F-A64F-93C2-7405E2B63D72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95000"/>
                  <a:lumOff val="5000"/>
                </a:schemeClr>
              </a:solidFill>
            </a:rPr>
            <a:t>текст и контекст – фокусировка 4</a:t>
          </a:r>
        </a:p>
      </dgm:t>
    </dgm:pt>
    <dgm:pt modelId="{61FC2E1E-DE69-9E4F-B6ED-B9B3EE5D5B92}" type="parTrans" cxnId="{F72E2EBE-7E15-8840-B6F3-83D7510DF272}">
      <dgm:prSet/>
      <dgm:spPr/>
      <dgm:t>
        <a:bodyPr/>
        <a:lstStyle/>
        <a:p>
          <a:endParaRPr lang="ru-RU"/>
        </a:p>
      </dgm:t>
    </dgm:pt>
    <dgm:pt modelId="{5F90031E-427E-6140-82D6-8B67E17DAD9B}" type="sibTrans" cxnId="{F72E2EBE-7E15-8840-B6F3-83D7510DF272}">
      <dgm:prSet/>
      <dgm:spPr/>
      <dgm:t>
        <a:bodyPr/>
        <a:lstStyle/>
        <a:p>
          <a:endParaRPr lang="ru-RU"/>
        </a:p>
      </dgm:t>
    </dgm:pt>
    <dgm:pt modelId="{E69CEF1F-05D2-0844-96BD-C7FC1691E2D1}" type="pres">
      <dgm:prSet presAssocID="{B448A8D8-C015-E84D-9678-AADFB040BDA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8AD59E-CD9A-7D4E-A6AB-391BDB431AA3}" type="pres">
      <dgm:prSet presAssocID="{DECD788C-50BE-484E-B2CE-4B6CAF8AFC5C}" presName="comp" presStyleCnt="0"/>
      <dgm:spPr/>
    </dgm:pt>
    <dgm:pt modelId="{55EAC7CA-13E8-2749-9E31-D5436CB55923}" type="pres">
      <dgm:prSet presAssocID="{DECD788C-50BE-484E-B2CE-4B6CAF8AFC5C}" presName="box" presStyleLbl="node1" presStyleIdx="0" presStyleCnt="4" custLinFactY="-18634" custLinFactNeighborX="-2751" custLinFactNeighborY="-100000"/>
      <dgm:spPr/>
      <dgm:t>
        <a:bodyPr/>
        <a:lstStyle/>
        <a:p>
          <a:endParaRPr lang="ru-RU"/>
        </a:p>
      </dgm:t>
    </dgm:pt>
    <dgm:pt modelId="{2BBB3A23-7B74-7040-B9D8-16C31EFA42C1}" type="pres">
      <dgm:prSet presAssocID="{DECD788C-50BE-484E-B2CE-4B6CAF8AFC5C}" presName="img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</dgm:spPr>
    </dgm:pt>
    <dgm:pt modelId="{0FE285EC-7608-6545-8360-387B31F3C8A8}" type="pres">
      <dgm:prSet presAssocID="{DECD788C-50BE-484E-B2CE-4B6CAF8AFC5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50EA0-4B4A-0B40-9487-E42A0A4C25D7}" type="pres">
      <dgm:prSet presAssocID="{104A5BFD-2802-6040-A33D-9B15308B7F21}" presName="spacer" presStyleCnt="0"/>
      <dgm:spPr/>
    </dgm:pt>
    <dgm:pt modelId="{175AAB73-B415-4745-98F5-4EBC6764CE54}" type="pres">
      <dgm:prSet presAssocID="{896ADD4F-1A72-D241-A2E5-693B46A8420B}" presName="comp" presStyleCnt="0"/>
      <dgm:spPr/>
    </dgm:pt>
    <dgm:pt modelId="{AAAA8CD2-0A7C-B54C-85A4-EAB1A2301CAA}" type="pres">
      <dgm:prSet presAssocID="{896ADD4F-1A72-D241-A2E5-693B46A8420B}" presName="box" presStyleLbl="node1" presStyleIdx="1" presStyleCnt="4"/>
      <dgm:spPr/>
      <dgm:t>
        <a:bodyPr/>
        <a:lstStyle/>
        <a:p>
          <a:endParaRPr lang="ru-RU"/>
        </a:p>
      </dgm:t>
    </dgm:pt>
    <dgm:pt modelId="{EDD7A47F-8F2F-BB4D-A720-25EE62E1FAD2}" type="pres">
      <dgm:prSet presAssocID="{896ADD4F-1A72-D241-A2E5-693B46A8420B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322777C4-E2CB-744C-8D21-470DFFC6651A}" type="pres">
      <dgm:prSet presAssocID="{896ADD4F-1A72-D241-A2E5-693B46A8420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D88A8-DB55-4647-B930-404321D4B89B}" type="pres">
      <dgm:prSet presAssocID="{414E931E-8E5D-274D-AD1F-1242A11330CE}" presName="spacer" presStyleCnt="0"/>
      <dgm:spPr/>
    </dgm:pt>
    <dgm:pt modelId="{4974111C-EC9F-A34C-86C1-FD5FD6561953}" type="pres">
      <dgm:prSet presAssocID="{6B3235FA-CB2A-8241-82CC-08B85ED2AF0B}" presName="comp" presStyleCnt="0"/>
      <dgm:spPr/>
    </dgm:pt>
    <dgm:pt modelId="{23253866-DE70-C94B-8BA7-E2B4DE2254A2}" type="pres">
      <dgm:prSet presAssocID="{6B3235FA-CB2A-8241-82CC-08B85ED2AF0B}" presName="box" presStyleLbl="node1" presStyleIdx="2" presStyleCnt="4"/>
      <dgm:spPr/>
      <dgm:t>
        <a:bodyPr/>
        <a:lstStyle/>
        <a:p>
          <a:endParaRPr lang="ru-RU"/>
        </a:p>
      </dgm:t>
    </dgm:pt>
    <dgm:pt modelId="{9C661645-EB6A-244F-8E84-B871E282AF46}" type="pres">
      <dgm:prSet presAssocID="{6B3235FA-CB2A-8241-82CC-08B85ED2AF0B}" presName="img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D346281D-8461-2A41-9B8A-3DC856F70A86}" type="pres">
      <dgm:prSet presAssocID="{6B3235FA-CB2A-8241-82CC-08B85ED2AF0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E207F-E0EA-1146-8332-A0D207EADCC6}" type="pres">
      <dgm:prSet presAssocID="{1B35F887-24DF-BE43-976B-8943A4095A22}" presName="spacer" presStyleCnt="0"/>
      <dgm:spPr/>
    </dgm:pt>
    <dgm:pt modelId="{3F25C54A-8662-BC4D-9829-A3508A635A09}" type="pres">
      <dgm:prSet presAssocID="{3B065EAF-FEC8-A54F-8E8A-5992E1F5FF11}" presName="comp" presStyleCnt="0"/>
      <dgm:spPr/>
    </dgm:pt>
    <dgm:pt modelId="{9D0BB38E-6E32-F145-9431-544ED2C04340}" type="pres">
      <dgm:prSet presAssocID="{3B065EAF-FEC8-A54F-8E8A-5992E1F5FF11}" presName="box" presStyleLbl="node1" presStyleIdx="3" presStyleCnt="4" custLinFactNeighborX="-6989" custLinFactNeighborY="252"/>
      <dgm:spPr/>
      <dgm:t>
        <a:bodyPr/>
        <a:lstStyle/>
        <a:p>
          <a:endParaRPr lang="ru-RU"/>
        </a:p>
      </dgm:t>
    </dgm:pt>
    <dgm:pt modelId="{A041EE34-CC08-BD44-8C4B-6C2B01C220BB}" type="pres">
      <dgm:prSet presAssocID="{3B065EAF-FEC8-A54F-8E8A-5992E1F5FF11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</dgm:spPr>
      <dgm:t>
        <a:bodyPr/>
        <a:lstStyle/>
        <a:p>
          <a:endParaRPr lang="ru-RU"/>
        </a:p>
      </dgm:t>
    </dgm:pt>
    <dgm:pt modelId="{9CE7A1E1-29F9-5446-84C9-4AAF4C31254B}" type="pres">
      <dgm:prSet presAssocID="{3B065EAF-FEC8-A54F-8E8A-5992E1F5FF1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5781DC-607C-E947-99D1-DC2557E660AD}" type="presOf" srcId="{D870DECA-154F-A64F-93C2-7405E2B63D72}" destId="{9D0BB38E-6E32-F145-9431-544ED2C04340}" srcOrd="0" destOrd="2" presId="urn:microsoft.com/office/officeart/2005/8/layout/vList4"/>
    <dgm:cxn modelId="{BE41BD72-E343-CD4A-8B5F-59FEB7724016}" srcId="{B448A8D8-C015-E84D-9678-AADFB040BDA8}" destId="{896ADD4F-1A72-D241-A2E5-693B46A8420B}" srcOrd="1" destOrd="0" parTransId="{C62CFA7E-59FA-844D-A5CC-F7D58A9386D8}" sibTransId="{414E931E-8E5D-274D-AD1F-1242A11330CE}"/>
    <dgm:cxn modelId="{86F322C2-7CAB-BC49-8C08-CC690DD22D51}" srcId="{DECD788C-50BE-484E-B2CE-4B6CAF8AFC5C}" destId="{EF6AD928-07C9-1C41-BAF2-FA48A420282E}" srcOrd="1" destOrd="0" parTransId="{3FD6DCD4-E2DB-1D4F-B410-CC1408457271}" sibTransId="{AE469161-363C-A740-A4D3-A9D37309E726}"/>
    <dgm:cxn modelId="{78121EDE-C664-9946-B27F-4F4BE037C385}" type="presOf" srcId="{EC2ECF59-041B-8140-8F0C-7D8066D5F98F}" destId="{D346281D-8461-2A41-9B8A-3DC856F70A86}" srcOrd="1" destOrd="1" presId="urn:microsoft.com/office/officeart/2005/8/layout/vList4"/>
    <dgm:cxn modelId="{209F28D8-1780-E547-A3D0-8E3504AEA676}" type="presOf" srcId="{896ADD4F-1A72-D241-A2E5-693B46A8420B}" destId="{322777C4-E2CB-744C-8D21-470DFFC6651A}" srcOrd="1" destOrd="0" presId="urn:microsoft.com/office/officeart/2005/8/layout/vList4"/>
    <dgm:cxn modelId="{55504646-8CF7-5740-80F0-1F936979D197}" srcId="{DECD788C-50BE-484E-B2CE-4B6CAF8AFC5C}" destId="{935FCC8B-7BCE-2A45-9656-A9947828BA11}" srcOrd="0" destOrd="0" parTransId="{EBF97C08-EA92-364D-BEDC-45D7F31E27E9}" sibTransId="{110CE3A6-FA56-6845-80C1-F803093BB8D0}"/>
    <dgm:cxn modelId="{2FC4A1DA-8215-7342-A62B-906D02181BD1}" type="presOf" srcId="{ADC45FBE-8590-CD42-9395-3E2BBB51579C}" destId="{9CE7A1E1-29F9-5446-84C9-4AAF4C31254B}" srcOrd="1" destOrd="1" presId="urn:microsoft.com/office/officeart/2005/8/layout/vList4"/>
    <dgm:cxn modelId="{F72E2EBE-7E15-8840-B6F3-83D7510DF272}" srcId="{3B065EAF-FEC8-A54F-8E8A-5992E1F5FF11}" destId="{D870DECA-154F-A64F-93C2-7405E2B63D72}" srcOrd="1" destOrd="0" parTransId="{61FC2E1E-DE69-9E4F-B6ED-B9B3EE5D5B92}" sibTransId="{5F90031E-427E-6140-82D6-8B67E17DAD9B}"/>
    <dgm:cxn modelId="{FAA02EB2-8574-0947-8080-FF5B275226F1}" type="presOf" srcId="{896ADD4F-1A72-D241-A2E5-693B46A8420B}" destId="{AAAA8CD2-0A7C-B54C-85A4-EAB1A2301CAA}" srcOrd="0" destOrd="0" presId="urn:microsoft.com/office/officeart/2005/8/layout/vList4"/>
    <dgm:cxn modelId="{CECB9135-4E58-994E-BE3D-F572D8437F30}" srcId="{896ADD4F-1A72-D241-A2E5-693B46A8420B}" destId="{EB10F1A7-4793-1843-B95E-84C940F1ADC4}" srcOrd="0" destOrd="0" parTransId="{4B3151AD-1A12-0047-AB44-467821D8394E}" sibTransId="{863C1A39-A302-544C-8939-8198B3AA8153}"/>
    <dgm:cxn modelId="{614B40A0-9D2A-CA45-8A43-2D8922232B5E}" type="presOf" srcId="{EF6AD928-07C9-1C41-BAF2-FA48A420282E}" destId="{55EAC7CA-13E8-2749-9E31-D5436CB55923}" srcOrd="0" destOrd="2" presId="urn:microsoft.com/office/officeart/2005/8/layout/vList4"/>
    <dgm:cxn modelId="{370530E4-1BF1-1242-9E08-932577761757}" type="presOf" srcId="{389A2CEB-D529-9C41-A209-9E127AD1BA88}" destId="{23253866-DE70-C94B-8BA7-E2B4DE2254A2}" srcOrd="0" destOrd="2" presId="urn:microsoft.com/office/officeart/2005/8/layout/vList4"/>
    <dgm:cxn modelId="{FF632F69-CE2A-4C41-BAD2-E9DCB76AB726}" type="presOf" srcId="{3B065EAF-FEC8-A54F-8E8A-5992E1F5FF11}" destId="{9D0BB38E-6E32-F145-9431-544ED2C04340}" srcOrd="0" destOrd="0" presId="urn:microsoft.com/office/officeart/2005/8/layout/vList4"/>
    <dgm:cxn modelId="{E1115B80-E664-BD44-9E96-EE6FACF1421A}" type="presOf" srcId="{DECD788C-50BE-484E-B2CE-4B6CAF8AFC5C}" destId="{55EAC7CA-13E8-2749-9E31-D5436CB55923}" srcOrd="0" destOrd="0" presId="urn:microsoft.com/office/officeart/2005/8/layout/vList4"/>
    <dgm:cxn modelId="{0A7FC87F-58AF-3149-84DA-2301391EC091}" type="presOf" srcId="{935FCC8B-7BCE-2A45-9656-A9947828BA11}" destId="{0FE285EC-7608-6545-8360-387B31F3C8A8}" srcOrd="1" destOrd="1" presId="urn:microsoft.com/office/officeart/2005/8/layout/vList4"/>
    <dgm:cxn modelId="{4E462AEE-A524-0F40-B874-30DBD02EA3CE}" type="presOf" srcId="{B448A8D8-C015-E84D-9678-AADFB040BDA8}" destId="{E69CEF1F-05D2-0844-96BD-C7FC1691E2D1}" srcOrd="0" destOrd="0" presId="urn:microsoft.com/office/officeart/2005/8/layout/vList4"/>
    <dgm:cxn modelId="{A2359841-8A96-884B-ACC9-0310CC91987D}" type="presOf" srcId="{389A2CEB-D529-9C41-A209-9E127AD1BA88}" destId="{D346281D-8461-2A41-9B8A-3DC856F70A86}" srcOrd="1" destOrd="2" presId="urn:microsoft.com/office/officeart/2005/8/layout/vList4"/>
    <dgm:cxn modelId="{E4D9F080-3F79-3841-B774-8350A37B6FB5}" srcId="{6B3235FA-CB2A-8241-82CC-08B85ED2AF0B}" destId="{EC2ECF59-041B-8140-8F0C-7D8066D5F98F}" srcOrd="0" destOrd="0" parTransId="{A6BDD419-8D35-6141-A572-6734860A9D2E}" sibTransId="{5C930AA2-0A08-A041-B9C6-BC09DC94FCA1}"/>
    <dgm:cxn modelId="{DCEA8C57-EAB6-6346-BF28-D1A1616D0D4F}" type="presOf" srcId="{ADC45FBE-8590-CD42-9395-3E2BBB51579C}" destId="{9D0BB38E-6E32-F145-9431-544ED2C04340}" srcOrd="0" destOrd="1" presId="urn:microsoft.com/office/officeart/2005/8/layout/vList4"/>
    <dgm:cxn modelId="{EAF3ED30-D377-B64E-8DDA-81F7023ED584}" type="presOf" srcId="{3BDEF02C-2E2A-7146-94C0-6F7660C1346B}" destId="{322777C4-E2CB-744C-8D21-470DFFC6651A}" srcOrd="1" destOrd="2" presId="urn:microsoft.com/office/officeart/2005/8/layout/vList4"/>
    <dgm:cxn modelId="{31DEDFE4-B308-3C4E-AA25-93C72293DECE}" type="presOf" srcId="{EB10F1A7-4793-1843-B95E-84C940F1ADC4}" destId="{AAAA8CD2-0A7C-B54C-85A4-EAB1A2301CAA}" srcOrd="0" destOrd="1" presId="urn:microsoft.com/office/officeart/2005/8/layout/vList4"/>
    <dgm:cxn modelId="{C87ACF80-0776-C549-BF0E-61CCF6DF92B8}" type="presOf" srcId="{EC2ECF59-041B-8140-8F0C-7D8066D5F98F}" destId="{23253866-DE70-C94B-8BA7-E2B4DE2254A2}" srcOrd="0" destOrd="1" presId="urn:microsoft.com/office/officeart/2005/8/layout/vList4"/>
    <dgm:cxn modelId="{BEE2F147-00AE-6B4B-8624-17C07B38D460}" type="presOf" srcId="{DECD788C-50BE-484E-B2CE-4B6CAF8AFC5C}" destId="{0FE285EC-7608-6545-8360-387B31F3C8A8}" srcOrd="1" destOrd="0" presId="urn:microsoft.com/office/officeart/2005/8/layout/vList4"/>
    <dgm:cxn modelId="{B2804170-1575-5840-861E-234232F20962}" type="presOf" srcId="{6B3235FA-CB2A-8241-82CC-08B85ED2AF0B}" destId="{23253866-DE70-C94B-8BA7-E2B4DE2254A2}" srcOrd="0" destOrd="0" presId="urn:microsoft.com/office/officeart/2005/8/layout/vList4"/>
    <dgm:cxn modelId="{50732F07-03E1-A247-BBF5-AF046EF01E56}" type="presOf" srcId="{D870DECA-154F-A64F-93C2-7405E2B63D72}" destId="{9CE7A1E1-29F9-5446-84C9-4AAF4C31254B}" srcOrd="1" destOrd="2" presId="urn:microsoft.com/office/officeart/2005/8/layout/vList4"/>
    <dgm:cxn modelId="{1401C624-FB72-D940-9584-AE4C22850C2A}" srcId="{6B3235FA-CB2A-8241-82CC-08B85ED2AF0B}" destId="{389A2CEB-D529-9C41-A209-9E127AD1BA88}" srcOrd="1" destOrd="0" parTransId="{4D71412F-28E9-B042-AE6B-1F2C2DB1310B}" sibTransId="{23DD377E-627F-C04F-866C-50E38C5B0359}"/>
    <dgm:cxn modelId="{40382698-566A-1947-82C7-5D5E385474ED}" type="presOf" srcId="{6B3235FA-CB2A-8241-82CC-08B85ED2AF0B}" destId="{D346281D-8461-2A41-9B8A-3DC856F70A86}" srcOrd="1" destOrd="0" presId="urn:microsoft.com/office/officeart/2005/8/layout/vList4"/>
    <dgm:cxn modelId="{D159D5A5-A059-4043-A0BA-5FA110BEB93D}" srcId="{B448A8D8-C015-E84D-9678-AADFB040BDA8}" destId="{6B3235FA-CB2A-8241-82CC-08B85ED2AF0B}" srcOrd="2" destOrd="0" parTransId="{5F251112-3709-D446-AB55-759599D24451}" sibTransId="{1B35F887-24DF-BE43-976B-8943A4095A22}"/>
    <dgm:cxn modelId="{A20121F5-2A37-4547-A5AA-A24B830B9B41}" srcId="{896ADD4F-1A72-D241-A2E5-693B46A8420B}" destId="{3BDEF02C-2E2A-7146-94C0-6F7660C1346B}" srcOrd="1" destOrd="0" parTransId="{C75E059D-A5BE-A54C-93A3-8622ADDED9D6}" sibTransId="{9B84D50D-0948-2E42-AB51-0F870FAB384E}"/>
    <dgm:cxn modelId="{60F13788-D750-AD48-9445-3107C7DFEA21}" type="presOf" srcId="{EB10F1A7-4793-1843-B95E-84C940F1ADC4}" destId="{322777C4-E2CB-744C-8D21-470DFFC6651A}" srcOrd="1" destOrd="1" presId="urn:microsoft.com/office/officeart/2005/8/layout/vList4"/>
    <dgm:cxn modelId="{D7C88011-32BA-714C-A655-795684F00EC0}" type="presOf" srcId="{935FCC8B-7BCE-2A45-9656-A9947828BA11}" destId="{55EAC7CA-13E8-2749-9E31-D5436CB55923}" srcOrd="0" destOrd="1" presId="urn:microsoft.com/office/officeart/2005/8/layout/vList4"/>
    <dgm:cxn modelId="{FBD16CFE-C9FB-604B-A1F2-BAAC09569CD1}" type="presOf" srcId="{3BDEF02C-2E2A-7146-94C0-6F7660C1346B}" destId="{AAAA8CD2-0A7C-B54C-85A4-EAB1A2301CAA}" srcOrd="0" destOrd="2" presId="urn:microsoft.com/office/officeart/2005/8/layout/vList4"/>
    <dgm:cxn modelId="{DBA4E7E2-EF2E-9341-879B-024061E00D18}" srcId="{B448A8D8-C015-E84D-9678-AADFB040BDA8}" destId="{3B065EAF-FEC8-A54F-8E8A-5992E1F5FF11}" srcOrd="3" destOrd="0" parTransId="{8B74424A-203D-2945-ADE4-600CB9CF9EAC}" sibTransId="{6E563C04-31A2-9C43-B1F3-7C7F16BF0055}"/>
    <dgm:cxn modelId="{68F82DE7-3E61-5A4E-A14D-0C8224BE8093}" type="presOf" srcId="{3B065EAF-FEC8-A54F-8E8A-5992E1F5FF11}" destId="{9CE7A1E1-29F9-5446-84C9-4AAF4C31254B}" srcOrd="1" destOrd="0" presId="urn:microsoft.com/office/officeart/2005/8/layout/vList4"/>
    <dgm:cxn modelId="{664576E6-223F-8F4A-BFFC-576E378AE3AB}" srcId="{3B065EAF-FEC8-A54F-8E8A-5992E1F5FF11}" destId="{ADC45FBE-8590-CD42-9395-3E2BBB51579C}" srcOrd="0" destOrd="0" parTransId="{624BAC2A-3EDA-9443-8CAA-CAB4040BBDF7}" sibTransId="{5F62405A-1768-5A46-AEF0-53FD43D25EA7}"/>
    <dgm:cxn modelId="{B5E00102-8666-994E-A51D-0D6FDC4C5AA8}" type="presOf" srcId="{EF6AD928-07C9-1C41-BAF2-FA48A420282E}" destId="{0FE285EC-7608-6545-8360-387B31F3C8A8}" srcOrd="1" destOrd="2" presId="urn:microsoft.com/office/officeart/2005/8/layout/vList4"/>
    <dgm:cxn modelId="{547A0B6D-7221-3340-8C85-C665FCD87F26}" srcId="{B448A8D8-C015-E84D-9678-AADFB040BDA8}" destId="{DECD788C-50BE-484E-B2CE-4B6CAF8AFC5C}" srcOrd="0" destOrd="0" parTransId="{D6329072-4A58-714A-9727-00E181560671}" sibTransId="{104A5BFD-2802-6040-A33D-9B15308B7F21}"/>
    <dgm:cxn modelId="{104A2F81-A56E-4342-87E8-5864FE9AB7E7}" type="presParOf" srcId="{E69CEF1F-05D2-0844-96BD-C7FC1691E2D1}" destId="{6E8AD59E-CD9A-7D4E-A6AB-391BDB431AA3}" srcOrd="0" destOrd="0" presId="urn:microsoft.com/office/officeart/2005/8/layout/vList4"/>
    <dgm:cxn modelId="{DD818946-83D7-344A-84DB-1A897657CF3F}" type="presParOf" srcId="{6E8AD59E-CD9A-7D4E-A6AB-391BDB431AA3}" destId="{55EAC7CA-13E8-2749-9E31-D5436CB55923}" srcOrd="0" destOrd="0" presId="urn:microsoft.com/office/officeart/2005/8/layout/vList4"/>
    <dgm:cxn modelId="{62A99552-4CA4-874B-94C9-A5CB601A7F86}" type="presParOf" srcId="{6E8AD59E-CD9A-7D4E-A6AB-391BDB431AA3}" destId="{2BBB3A23-7B74-7040-B9D8-16C31EFA42C1}" srcOrd="1" destOrd="0" presId="urn:microsoft.com/office/officeart/2005/8/layout/vList4"/>
    <dgm:cxn modelId="{32C2F619-C8BC-2446-AD38-2BF3967585C8}" type="presParOf" srcId="{6E8AD59E-CD9A-7D4E-A6AB-391BDB431AA3}" destId="{0FE285EC-7608-6545-8360-387B31F3C8A8}" srcOrd="2" destOrd="0" presId="urn:microsoft.com/office/officeart/2005/8/layout/vList4"/>
    <dgm:cxn modelId="{90D7809C-38E3-C046-9244-F8E7111E08CD}" type="presParOf" srcId="{E69CEF1F-05D2-0844-96BD-C7FC1691E2D1}" destId="{07050EA0-4B4A-0B40-9487-E42A0A4C25D7}" srcOrd="1" destOrd="0" presId="urn:microsoft.com/office/officeart/2005/8/layout/vList4"/>
    <dgm:cxn modelId="{0206184E-8A32-CF4B-8D4E-FD8C45B1811A}" type="presParOf" srcId="{E69CEF1F-05D2-0844-96BD-C7FC1691E2D1}" destId="{175AAB73-B415-4745-98F5-4EBC6764CE54}" srcOrd="2" destOrd="0" presId="urn:microsoft.com/office/officeart/2005/8/layout/vList4"/>
    <dgm:cxn modelId="{484B85DC-0900-6641-B79A-282347561C05}" type="presParOf" srcId="{175AAB73-B415-4745-98F5-4EBC6764CE54}" destId="{AAAA8CD2-0A7C-B54C-85A4-EAB1A2301CAA}" srcOrd="0" destOrd="0" presId="urn:microsoft.com/office/officeart/2005/8/layout/vList4"/>
    <dgm:cxn modelId="{B8926CE6-2F39-0D42-9617-3DC84C5FE9EA}" type="presParOf" srcId="{175AAB73-B415-4745-98F5-4EBC6764CE54}" destId="{EDD7A47F-8F2F-BB4D-A720-25EE62E1FAD2}" srcOrd="1" destOrd="0" presId="urn:microsoft.com/office/officeart/2005/8/layout/vList4"/>
    <dgm:cxn modelId="{20E60A71-A27B-EE44-9663-566A47B4C29A}" type="presParOf" srcId="{175AAB73-B415-4745-98F5-4EBC6764CE54}" destId="{322777C4-E2CB-744C-8D21-470DFFC6651A}" srcOrd="2" destOrd="0" presId="urn:microsoft.com/office/officeart/2005/8/layout/vList4"/>
    <dgm:cxn modelId="{92C8B300-14D4-DA40-BB84-CD5ABE060CF9}" type="presParOf" srcId="{E69CEF1F-05D2-0844-96BD-C7FC1691E2D1}" destId="{743D88A8-DB55-4647-B930-404321D4B89B}" srcOrd="3" destOrd="0" presId="urn:microsoft.com/office/officeart/2005/8/layout/vList4"/>
    <dgm:cxn modelId="{58CDC2A5-F6DC-F24B-A1DA-73916F876EA5}" type="presParOf" srcId="{E69CEF1F-05D2-0844-96BD-C7FC1691E2D1}" destId="{4974111C-EC9F-A34C-86C1-FD5FD6561953}" srcOrd="4" destOrd="0" presId="urn:microsoft.com/office/officeart/2005/8/layout/vList4"/>
    <dgm:cxn modelId="{8D3B0DD8-1595-B84F-BEEB-8E801E669777}" type="presParOf" srcId="{4974111C-EC9F-A34C-86C1-FD5FD6561953}" destId="{23253866-DE70-C94B-8BA7-E2B4DE2254A2}" srcOrd="0" destOrd="0" presId="urn:microsoft.com/office/officeart/2005/8/layout/vList4"/>
    <dgm:cxn modelId="{AD31889F-EA8C-1347-A623-03CA38066324}" type="presParOf" srcId="{4974111C-EC9F-A34C-86C1-FD5FD6561953}" destId="{9C661645-EB6A-244F-8E84-B871E282AF46}" srcOrd="1" destOrd="0" presId="urn:microsoft.com/office/officeart/2005/8/layout/vList4"/>
    <dgm:cxn modelId="{9DCCB09F-D12E-5449-8E5D-0E0DA7BE4998}" type="presParOf" srcId="{4974111C-EC9F-A34C-86C1-FD5FD6561953}" destId="{D346281D-8461-2A41-9B8A-3DC856F70A86}" srcOrd="2" destOrd="0" presId="urn:microsoft.com/office/officeart/2005/8/layout/vList4"/>
    <dgm:cxn modelId="{EF25C859-6DBB-F342-BB77-944D84A8A89D}" type="presParOf" srcId="{E69CEF1F-05D2-0844-96BD-C7FC1691E2D1}" destId="{6B3E207F-E0EA-1146-8332-A0D207EADCC6}" srcOrd="5" destOrd="0" presId="urn:microsoft.com/office/officeart/2005/8/layout/vList4"/>
    <dgm:cxn modelId="{22691549-8236-C041-A74F-082271C23264}" type="presParOf" srcId="{E69CEF1F-05D2-0844-96BD-C7FC1691E2D1}" destId="{3F25C54A-8662-BC4D-9829-A3508A635A09}" srcOrd="6" destOrd="0" presId="urn:microsoft.com/office/officeart/2005/8/layout/vList4"/>
    <dgm:cxn modelId="{4C99920E-0121-A04A-8E7A-4ECA12F3894D}" type="presParOf" srcId="{3F25C54A-8662-BC4D-9829-A3508A635A09}" destId="{9D0BB38E-6E32-F145-9431-544ED2C04340}" srcOrd="0" destOrd="0" presId="urn:microsoft.com/office/officeart/2005/8/layout/vList4"/>
    <dgm:cxn modelId="{343F345A-FD98-7D45-BD9C-F443E42A022D}" type="presParOf" srcId="{3F25C54A-8662-BC4D-9829-A3508A635A09}" destId="{A041EE34-CC08-BD44-8C4B-6C2B01C220BB}" srcOrd="1" destOrd="0" presId="urn:microsoft.com/office/officeart/2005/8/layout/vList4"/>
    <dgm:cxn modelId="{B9A32958-A587-CE41-B249-8BD05FCE5436}" type="presParOf" srcId="{3F25C54A-8662-BC4D-9829-A3508A635A09}" destId="{9CE7A1E1-29F9-5446-84C9-4AAF4C31254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B05BF5-DEDC-3F4E-9D1C-BD631881AFF1}" type="doc">
      <dgm:prSet loTypeId="urn:microsoft.com/office/officeart/2005/8/layout/vList6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16AAF771-D235-BA43-84DE-2D8B01054A19}">
      <dgm:prSet phldrT="[Текст]"/>
      <dgm:spPr/>
      <dgm:t>
        <a:bodyPr/>
        <a:lstStyle/>
        <a:p>
          <a:r>
            <a:rPr lang="ru-RU" dirty="0"/>
            <a:t>Общее поле</a:t>
          </a:r>
        </a:p>
      </dgm:t>
    </dgm:pt>
    <dgm:pt modelId="{97512D50-E234-7B4B-BC26-033ACD1B4D50}" type="parTrans" cxnId="{BAD1F139-DBDE-F84F-8AE4-56D7C10280FD}">
      <dgm:prSet/>
      <dgm:spPr/>
      <dgm:t>
        <a:bodyPr/>
        <a:lstStyle/>
        <a:p>
          <a:endParaRPr lang="ru-RU"/>
        </a:p>
      </dgm:t>
    </dgm:pt>
    <dgm:pt modelId="{18D45EFF-509C-AF49-8DC1-879E817CBCBB}" type="sibTrans" cxnId="{BAD1F139-DBDE-F84F-8AE4-56D7C10280FD}">
      <dgm:prSet/>
      <dgm:spPr/>
      <dgm:t>
        <a:bodyPr/>
        <a:lstStyle/>
        <a:p>
          <a:endParaRPr lang="ru-RU"/>
        </a:p>
      </dgm:t>
    </dgm:pt>
    <dgm:pt modelId="{0C1AA473-FDE6-8C4D-9EFD-B81A8AA3AD1D}">
      <dgm:prSet phldrT="[Текст]"/>
      <dgm:spPr/>
      <dgm:t>
        <a:bodyPr/>
        <a:lstStyle/>
        <a:p>
          <a:r>
            <a:rPr lang="ru-RU" dirty="0"/>
            <a:t>Разные фокусировки</a:t>
          </a:r>
        </a:p>
      </dgm:t>
    </dgm:pt>
    <dgm:pt modelId="{19915249-5270-9E44-A2A5-EB7D3496E1FC}" type="parTrans" cxnId="{57D2293E-DC8F-504C-A040-2B5B0AA66560}">
      <dgm:prSet/>
      <dgm:spPr/>
      <dgm:t>
        <a:bodyPr/>
        <a:lstStyle/>
        <a:p>
          <a:endParaRPr lang="ru-RU"/>
        </a:p>
      </dgm:t>
    </dgm:pt>
    <dgm:pt modelId="{09200764-75CD-5742-A175-6254C4E8D9B8}" type="sibTrans" cxnId="{57D2293E-DC8F-504C-A040-2B5B0AA66560}">
      <dgm:prSet/>
      <dgm:spPr/>
      <dgm:t>
        <a:bodyPr/>
        <a:lstStyle/>
        <a:p>
          <a:endParaRPr lang="ru-RU"/>
        </a:p>
      </dgm:t>
    </dgm:pt>
    <dgm:pt modelId="{12923928-21E3-D642-BA20-656703F4444E}">
      <dgm:prSet phldrT="[Текст]"/>
      <dgm:spPr/>
      <dgm:t>
        <a:bodyPr/>
        <a:lstStyle/>
        <a:p>
          <a:r>
            <a:rPr lang="ru-RU" dirty="0"/>
            <a:t>Поле с одной позиции</a:t>
          </a:r>
        </a:p>
      </dgm:t>
    </dgm:pt>
    <dgm:pt modelId="{B590D706-AAE4-B749-B17F-9D3F9ADA5B73}" type="parTrans" cxnId="{C02D307A-BA40-9D4F-B8F0-00533B2505CA}">
      <dgm:prSet/>
      <dgm:spPr/>
      <dgm:t>
        <a:bodyPr/>
        <a:lstStyle/>
        <a:p>
          <a:endParaRPr lang="ru-RU"/>
        </a:p>
      </dgm:t>
    </dgm:pt>
    <dgm:pt modelId="{54E594F8-9C99-234C-A64A-8FC5BE5D114B}" type="sibTrans" cxnId="{C02D307A-BA40-9D4F-B8F0-00533B2505CA}">
      <dgm:prSet/>
      <dgm:spPr/>
      <dgm:t>
        <a:bodyPr/>
        <a:lstStyle/>
        <a:p>
          <a:endParaRPr lang="ru-RU"/>
        </a:p>
      </dgm:t>
    </dgm:pt>
    <dgm:pt modelId="{DDAB8C6C-2BD6-2A4E-89CE-D50816B35C0B}">
      <dgm:prSet phldrT="[Текст]"/>
      <dgm:spPr/>
      <dgm:t>
        <a:bodyPr/>
        <a:lstStyle/>
        <a:p>
          <a:r>
            <a:rPr lang="ru-RU" dirty="0"/>
            <a:t>Анализ с разными фокусировками</a:t>
          </a:r>
        </a:p>
      </dgm:t>
    </dgm:pt>
    <dgm:pt modelId="{9C61057C-6632-014F-BFDD-1359B5F3986A}" type="parTrans" cxnId="{F18CBEC8-45FD-7F4D-BE44-68798D66B362}">
      <dgm:prSet/>
      <dgm:spPr/>
      <dgm:t>
        <a:bodyPr/>
        <a:lstStyle/>
        <a:p>
          <a:endParaRPr lang="ru-RU"/>
        </a:p>
      </dgm:t>
    </dgm:pt>
    <dgm:pt modelId="{247DB8F2-38E9-7E43-8CDB-8DBC5090E697}" type="sibTrans" cxnId="{F18CBEC8-45FD-7F4D-BE44-68798D66B362}">
      <dgm:prSet/>
      <dgm:spPr/>
      <dgm:t>
        <a:bodyPr/>
        <a:lstStyle/>
        <a:p>
          <a:endParaRPr lang="ru-RU"/>
        </a:p>
      </dgm:t>
    </dgm:pt>
    <dgm:pt modelId="{CC7900FF-6871-B243-B8CD-02336B070031}">
      <dgm:prSet phldrT="[Текст]"/>
      <dgm:spPr/>
      <dgm:t>
        <a:bodyPr/>
        <a:lstStyle/>
        <a:p>
          <a:r>
            <a:rPr lang="ru-RU" dirty="0"/>
            <a:t>Разные поля</a:t>
          </a:r>
        </a:p>
      </dgm:t>
    </dgm:pt>
    <dgm:pt modelId="{7C3B89AC-72CD-FD4D-94FC-B34042CCC684}" type="parTrans" cxnId="{E74ABA8D-3A0D-574A-8480-87122BF2FE68}">
      <dgm:prSet/>
      <dgm:spPr/>
      <dgm:t>
        <a:bodyPr/>
        <a:lstStyle/>
        <a:p>
          <a:endParaRPr lang="ru-RU"/>
        </a:p>
      </dgm:t>
    </dgm:pt>
    <dgm:pt modelId="{D2C21942-5AB0-D044-A020-B690F282BB61}" type="sibTrans" cxnId="{E74ABA8D-3A0D-574A-8480-87122BF2FE68}">
      <dgm:prSet/>
      <dgm:spPr/>
      <dgm:t>
        <a:bodyPr/>
        <a:lstStyle/>
        <a:p>
          <a:endParaRPr lang="ru-RU"/>
        </a:p>
      </dgm:t>
    </dgm:pt>
    <dgm:pt modelId="{D616EA10-7416-4348-8B8B-9F6BF4CEF3DE}">
      <dgm:prSet phldrT="[Текст]"/>
      <dgm:spPr/>
      <dgm:t>
        <a:bodyPr/>
        <a:lstStyle/>
        <a:p>
          <a:r>
            <a:rPr lang="ru-RU" dirty="0"/>
            <a:t>Общая фокусировка</a:t>
          </a:r>
        </a:p>
      </dgm:t>
    </dgm:pt>
    <dgm:pt modelId="{34B47819-CD2C-0945-9A5D-CB474A6601C4}" type="parTrans" cxnId="{C896B30C-BBCF-254D-809E-800FD6E45487}">
      <dgm:prSet/>
      <dgm:spPr/>
      <dgm:t>
        <a:bodyPr/>
        <a:lstStyle/>
        <a:p>
          <a:endParaRPr lang="ru-RU"/>
        </a:p>
      </dgm:t>
    </dgm:pt>
    <dgm:pt modelId="{C1D8CA24-563F-974D-847C-42F5B55F8C6A}" type="sibTrans" cxnId="{C896B30C-BBCF-254D-809E-800FD6E45487}">
      <dgm:prSet/>
      <dgm:spPr/>
      <dgm:t>
        <a:bodyPr/>
        <a:lstStyle/>
        <a:p>
          <a:endParaRPr lang="ru-RU"/>
        </a:p>
      </dgm:t>
    </dgm:pt>
    <dgm:pt modelId="{D6653E9F-306A-CF4A-8E52-3621204E9F6E}">
      <dgm:prSet phldrT="[Текст]"/>
      <dgm:spPr/>
      <dgm:t>
        <a:bodyPr/>
        <a:lstStyle/>
        <a:p>
          <a:r>
            <a:rPr lang="ru-RU" dirty="0"/>
            <a:t>Разные фокусировки</a:t>
          </a:r>
        </a:p>
      </dgm:t>
    </dgm:pt>
    <dgm:pt modelId="{13F35C0F-B12C-1842-86DB-F7DEE73DEED4}" type="parTrans" cxnId="{3707F273-9F31-A844-B96F-C94BBBCB7770}">
      <dgm:prSet/>
      <dgm:spPr/>
      <dgm:t>
        <a:bodyPr/>
        <a:lstStyle/>
        <a:p>
          <a:endParaRPr lang="ru-RU"/>
        </a:p>
      </dgm:t>
    </dgm:pt>
    <dgm:pt modelId="{0DAA378F-3A0C-8940-AC40-9E8AD572FDB7}" type="sibTrans" cxnId="{3707F273-9F31-A844-B96F-C94BBBCB7770}">
      <dgm:prSet/>
      <dgm:spPr/>
      <dgm:t>
        <a:bodyPr/>
        <a:lstStyle/>
        <a:p>
          <a:endParaRPr lang="ru-RU"/>
        </a:p>
      </dgm:t>
    </dgm:pt>
    <dgm:pt modelId="{21CC4354-3E59-1942-850D-20E048CE1775}" type="pres">
      <dgm:prSet presAssocID="{A5B05BF5-DEDC-3F4E-9D1C-BD631881AFF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28C9704-9770-934F-8C86-70CCCDCC9E01}" type="pres">
      <dgm:prSet presAssocID="{16AAF771-D235-BA43-84DE-2D8B01054A19}" presName="linNode" presStyleCnt="0"/>
      <dgm:spPr/>
    </dgm:pt>
    <dgm:pt modelId="{159D1C08-6033-D543-A894-233CC493B580}" type="pres">
      <dgm:prSet presAssocID="{16AAF771-D235-BA43-84DE-2D8B01054A19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10743-E610-2146-BEE1-B039318062A2}" type="pres">
      <dgm:prSet presAssocID="{16AAF771-D235-BA43-84DE-2D8B01054A19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933C9-AFF2-E443-B128-5306F8D26D21}" type="pres">
      <dgm:prSet presAssocID="{18D45EFF-509C-AF49-8DC1-879E817CBCBB}" presName="spacing" presStyleCnt="0"/>
      <dgm:spPr/>
    </dgm:pt>
    <dgm:pt modelId="{6CC356E6-0F48-474F-964C-08947DD8B8A9}" type="pres">
      <dgm:prSet presAssocID="{12923928-21E3-D642-BA20-656703F4444E}" presName="linNode" presStyleCnt="0"/>
      <dgm:spPr/>
    </dgm:pt>
    <dgm:pt modelId="{F291551F-4523-A649-9B4C-0B096D73E47E}" type="pres">
      <dgm:prSet presAssocID="{12923928-21E3-D642-BA20-656703F4444E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81214-C82D-984B-8D46-AECC2A14C40D}" type="pres">
      <dgm:prSet presAssocID="{12923928-21E3-D642-BA20-656703F4444E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3B194-B9E0-C446-B5E1-A9F2485EA4E1}" type="pres">
      <dgm:prSet presAssocID="{54E594F8-9C99-234C-A64A-8FC5BE5D114B}" presName="spacing" presStyleCnt="0"/>
      <dgm:spPr/>
    </dgm:pt>
    <dgm:pt modelId="{CD914A35-9E19-3944-A5B4-C5A4A02B0E00}" type="pres">
      <dgm:prSet presAssocID="{CC7900FF-6871-B243-B8CD-02336B070031}" presName="linNode" presStyleCnt="0"/>
      <dgm:spPr/>
    </dgm:pt>
    <dgm:pt modelId="{93DC1063-F3B5-5844-855B-611C79C077ED}" type="pres">
      <dgm:prSet presAssocID="{CC7900FF-6871-B243-B8CD-02336B07003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9949A-17E3-854B-9128-7DDAF41ECF70}" type="pres">
      <dgm:prSet presAssocID="{CC7900FF-6871-B243-B8CD-02336B070031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8CBEC8-45FD-7F4D-BE44-68798D66B362}" srcId="{12923928-21E3-D642-BA20-656703F4444E}" destId="{DDAB8C6C-2BD6-2A4E-89CE-D50816B35C0B}" srcOrd="0" destOrd="0" parTransId="{9C61057C-6632-014F-BFDD-1359B5F3986A}" sibTransId="{247DB8F2-38E9-7E43-8CDB-8DBC5090E697}"/>
    <dgm:cxn modelId="{040B61B7-2598-CB4F-9576-A534D9581483}" type="presOf" srcId="{CC7900FF-6871-B243-B8CD-02336B070031}" destId="{93DC1063-F3B5-5844-855B-611C79C077ED}" srcOrd="0" destOrd="0" presId="urn:microsoft.com/office/officeart/2005/8/layout/vList6"/>
    <dgm:cxn modelId="{C02D307A-BA40-9D4F-B8F0-00533B2505CA}" srcId="{A5B05BF5-DEDC-3F4E-9D1C-BD631881AFF1}" destId="{12923928-21E3-D642-BA20-656703F4444E}" srcOrd="1" destOrd="0" parTransId="{B590D706-AAE4-B749-B17F-9D3F9ADA5B73}" sibTransId="{54E594F8-9C99-234C-A64A-8FC5BE5D114B}"/>
    <dgm:cxn modelId="{8A4CA71A-57E1-7F4E-8FB4-4E2142072693}" type="presOf" srcId="{DDAB8C6C-2BD6-2A4E-89CE-D50816B35C0B}" destId="{9B881214-C82D-984B-8D46-AECC2A14C40D}" srcOrd="0" destOrd="0" presId="urn:microsoft.com/office/officeart/2005/8/layout/vList6"/>
    <dgm:cxn modelId="{D4545D90-D7BF-134E-A7FB-65FFF369A10D}" type="presOf" srcId="{16AAF771-D235-BA43-84DE-2D8B01054A19}" destId="{159D1C08-6033-D543-A894-233CC493B580}" srcOrd="0" destOrd="0" presId="urn:microsoft.com/office/officeart/2005/8/layout/vList6"/>
    <dgm:cxn modelId="{96A51933-D6F0-0142-AAF4-7D9C731505A1}" type="presOf" srcId="{A5B05BF5-DEDC-3F4E-9D1C-BD631881AFF1}" destId="{21CC4354-3E59-1942-850D-20E048CE1775}" srcOrd="0" destOrd="0" presId="urn:microsoft.com/office/officeart/2005/8/layout/vList6"/>
    <dgm:cxn modelId="{72738660-8ABE-A64F-AB87-C6AE4E6392EB}" type="presOf" srcId="{12923928-21E3-D642-BA20-656703F4444E}" destId="{F291551F-4523-A649-9B4C-0B096D73E47E}" srcOrd="0" destOrd="0" presId="urn:microsoft.com/office/officeart/2005/8/layout/vList6"/>
    <dgm:cxn modelId="{2EC42B24-C57A-994E-8A29-0587E01BB7C5}" type="presOf" srcId="{0C1AA473-FDE6-8C4D-9EFD-B81A8AA3AD1D}" destId="{FF010743-E610-2146-BEE1-B039318062A2}" srcOrd="0" destOrd="0" presId="urn:microsoft.com/office/officeart/2005/8/layout/vList6"/>
    <dgm:cxn modelId="{E74ABA8D-3A0D-574A-8480-87122BF2FE68}" srcId="{A5B05BF5-DEDC-3F4E-9D1C-BD631881AFF1}" destId="{CC7900FF-6871-B243-B8CD-02336B070031}" srcOrd="2" destOrd="0" parTransId="{7C3B89AC-72CD-FD4D-94FC-B34042CCC684}" sibTransId="{D2C21942-5AB0-D044-A020-B690F282BB61}"/>
    <dgm:cxn modelId="{C896B30C-BBCF-254D-809E-800FD6E45487}" srcId="{CC7900FF-6871-B243-B8CD-02336B070031}" destId="{D616EA10-7416-4348-8B8B-9F6BF4CEF3DE}" srcOrd="0" destOrd="0" parTransId="{34B47819-CD2C-0945-9A5D-CB474A6601C4}" sibTransId="{C1D8CA24-563F-974D-847C-42F5B55F8C6A}"/>
    <dgm:cxn modelId="{30CCBCE9-4074-3243-A67B-319519F55334}" type="presOf" srcId="{D616EA10-7416-4348-8B8B-9F6BF4CEF3DE}" destId="{9229949A-17E3-854B-9128-7DDAF41ECF70}" srcOrd="0" destOrd="0" presId="urn:microsoft.com/office/officeart/2005/8/layout/vList6"/>
    <dgm:cxn modelId="{4A922DDB-5556-AD4B-B161-6480867302C8}" type="presOf" srcId="{D6653E9F-306A-CF4A-8E52-3621204E9F6E}" destId="{9229949A-17E3-854B-9128-7DDAF41ECF70}" srcOrd="0" destOrd="1" presId="urn:microsoft.com/office/officeart/2005/8/layout/vList6"/>
    <dgm:cxn modelId="{3707F273-9F31-A844-B96F-C94BBBCB7770}" srcId="{CC7900FF-6871-B243-B8CD-02336B070031}" destId="{D6653E9F-306A-CF4A-8E52-3621204E9F6E}" srcOrd="1" destOrd="0" parTransId="{13F35C0F-B12C-1842-86DB-F7DEE73DEED4}" sibTransId="{0DAA378F-3A0C-8940-AC40-9E8AD572FDB7}"/>
    <dgm:cxn modelId="{57D2293E-DC8F-504C-A040-2B5B0AA66560}" srcId="{16AAF771-D235-BA43-84DE-2D8B01054A19}" destId="{0C1AA473-FDE6-8C4D-9EFD-B81A8AA3AD1D}" srcOrd="0" destOrd="0" parTransId="{19915249-5270-9E44-A2A5-EB7D3496E1FC}" sibTransId="{09200764-75CD-5742-A175-6254C4E8D9B8}"/>
    <dgm:cxn modelId="{BAD1F139-DBDE-F84F-8AE4-56D7C10280FD}" srcId="{A5B05BF5-DEDC-3F4E-9D1C-BD631881AFF1}" destId="{16AAF771-D235-BA43-84DE-2D8B01054A19}" srcOrd="0" destOrd="0" parTransId="{97512D50-E234-7B4B-BC26-033ACD1B4D50}" sibTransId="{18D45EFF-509C-AF49-8DC1-879E817CBCBB}"/>
    <dgm:cxn modelId="{A6777A43-CA3A-3F4D-B990-26C358F9D055}" type="presParOf" srcId="{21CC4354-3E59-1942-850D-20E048CE1775}" destId="{A28C9704-9770-934F-8C86-70CCCDCC9E01}" srcOrd="0" destOrd="0" presId="urn:microsoft.com/office/officeart/2005/8/layout/vList6"/>
    <dgm:cxn modelId="{69549650-52F3-454E-AE14-2A2AA96743B0}" type="presParOf" srcId="{A28C9704-9770-934F-8C86-70CCCDCC9E01}" destId="{159D1C08-6033-D543-A894-233CC493B580}" srcOrd="0" destOrd="0" presId="urn:microsoft.com/office/officeart/2005/8/layout/vList6"/>
    <dgm:cxn modelId="{FBB97C2F-2536-9F43-B079-0537A9477978}" type="presParOf" srcId="{A28C9704-9770-934F-8C86-70CCCDCC9E01}" destId="{FF010743-E610-2146-BEE1-B039318062A2}" srcOrd="1" destOrd="0" presId="urn:microsoft.com/office/officeart/2005/8/layout/vList6"/>
    <dgm:cxn modelId="{76E2F765-4DBA-6D40-93F2-A2081253DF91}" type="presParOf" srcId="{21CC4354-3E59-1942-850D-20E048CE1775}" destId="{A95933C9-AFF2-E443-B128-5306F8D26D21}" srcOrd="1" destOrd="0" presId="urn:microsoft.com/office/officeart/2005/8/layout/vList6"/>
    <dgm:cxn modelId="{71E9604F-934A-E543-B6C3-AC413C7DFB3A}" type="presParOf" srcId="{21CC4354-3E59-1942-850D-20E048CE1775}" destId="{6CC356E6-0F48-474F-964C-08947DD8B8A9}" srcOrd="2" destOrd="0" presId="urn:microsoft.com/office/officeart/2005/8/layout/vList6"/>
    <dgm:cxn modelId="{7E243A16-934E-474A-8E3F-E7A206296D41}" type="presParOf" srcId="{6CC356E6-0F48-474F-964C-08947DD8B8A9}" destId="{F291551F-4523-A649-9B4C-0B096D73E47E}" srcOrd="0" destOrd="0" presId="urn:microsoft.com/office/officeart/2005/8/layout/vList6"/>
    <dgm:cxn modelId="{118D32E3-7259-744E-9F2A-506CD5F593D2}" type="presParOf" srcId="{6CC356E6-0F48-474F-964C-08947DD8B8A9}" destId="{9B881214-C82D-984B-8D46-AECC2A14C40D}" srcOrd="1" destOrd="0" presId="urn:microsoft.com/office/officeart/2005/8/layout/vList6"/>
    <dgm:cxn modelId="{3D63EB92-9318-FF44-96E3-77BC0C537599}" type="presParOf" srcId="{21CC4354-3E59-1942-850D-20E048CE1775}" destId="{4E23B194-B9E0-C446-B5E1-A9F2485EA4E1}" srcOrd="3" destOrd="0" presId="urn:microsoft.com/office/officeart/2005/8/layout/vList6"/>
    <dgm:cxn modelId="{B19CC5F0-BC48-8B44-96AD-34A3D6AD8B22}" type="presParOf" srcId="{21CC4354-3E59-1942-850D-20E048CE1775}" destId="{CD914A35-9E19-3944-A5B4-C5A4A02B0E00}" srcOrd="4" destOrd="0" presId="urn:microsoft.com/office/officeart/2005/8/layout/vList6"/>
    <dgm:cxn modelId="{665E7925-7612-9349-AD50-1BE63C50C6DD}" type="presParOf" srcId="{CD914A35-9E19-3944-A5B4-C5A4A02B0E00}" destId="{93DC1063-F3B5-5844-855B-611C79C077ED}" srcOrd="0" destOrd="0" presId="urn:microsoft.com/office/officeart/2005/8/layout/vList6"/>
    <dgm:cxn modelId="{EFFE234B-BB79-9042-8AAF-CB667C5961F5}" type="presParOf" srcId="{CD914A35-9E19-3944-A5B4-C5A4A02B0E00}" destId="{9229949A-17E3-854B-9128-7DDAF41ECF7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A9FDD-D2F4-674F-BD13-F9C30519B597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6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6E536-2E6F-6846-8A1D-E9267774E488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D932-688C-E445-9BBE-E829345551CB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/>
            <a:t>поле</a:t>
          </a:r>
        </a:p>
      </dsp:txBody>
      <dsp:txXfrm>
        <a:off x="1524000" y="3276600"/>
        <a:ext cx="3048000" cy="762000"/>
      </dsp:txXfrm>
    </dsp:sp>
    <dsp:sp modelId="{46633110-6B39-5B41-8554-87E4CD3A5AAC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позиция 3</a:t>
          </a:r>
        </a:p>
      </dsp:txBody>
      <dsp:txXfrm>
        <a:off x="2763268" y="1558292"/>
        <a:ext cx="808224" cy="808224"/>
      </dsp:txXfrm>
    </dsp:sp>
    <dsp:sp modelId="{E48FAC7A-DE43-5343-82E7-7A381FAC4B4E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позиция 2</a:t>
          </a:r>
        </a:p>
      </dsp:txBody>
      <dsp:txXfrm>
        <a:off x="1945388" y="700787"/>
        <a:ext cx="808224" cy="808224"/>
      </dsp:txXfrm>
    </dsp:sp>
    <dsp:sp modelId="{3A2E3D17-7408-AE4A-8533-F545A443F6BF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позиция 1</a:t>
          </a:r>
        </a:p>
      </dsp:txBody>
      <dsp:txXfrm>
        <a:off x="3113788" y="424435"/>
        <a:ext cx="808224" cy="808224"/>
      </dsp:txXfrm>
    </dsp:sp>
    <dsp:sp modelId="{209D309C-CAB9-9749-A7B6-FA5C1FD4A4C9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AC7CA-13E8-2749-9E31-D5436CB55923}">
      <dsp:nvSpPr>
        <dsp:cNvPr id="0" name=""/>
        <dsp:cNvSpPr/>
      </dsp:nvSpPr>
      <dsp:spPr>
        <a:xfrm>
          <a:off x="0" y="0"/>
          <a:ext cx="6984776" cy="116281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tx1">
                  <a:lumMod val="95000"/>
                  <a:lumOff val="5000"/>
                </a:schemeClr>
              </a:solidFill>
            </a:rPr>
            <a:t>До поля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предпозиция</a:t>
          </a: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 – фокусировка 1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регион и история исследований в нем</a:t>
          </a:r>
        </a:p>
      </dsp:txBody>
      <dsp:txXfrm>
        <a:off x="1513236" y="0"/>
        <a:ext cx="5471539" cy="1162815"/>
      </dsp:txXfrm>
    </dsp:sp>
    <dsp:sp modelId="{2BBB3A23-7B74-7040-B9D8-16C31EFA42C1}">
      <dsp:nvSpPr>
        <dsp:cNvPr id="0" name=""/>
        <dsp:cNvSpPr/>
      </dsp:nvSpPr>
      <dsp:spPr>
        <a:xfrm>
          <a:off x="116281" y="116281"/>
          <a:ext cx="1396955" cy="9302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A8CD2-0A7C-B54C-85A4-EAB1A2301CAA}">
      <dsp:nvSpPr>
        <dsp:cNvPr id="0" name=""/>
        <dsp:cNvSpPr/>
      </dsp:nvSpPr>
      <dsp:spPr>
        <a:xfrm>
          <a:off x="0" y="1279097"/>
          <a:ext cx="6984776" cy="116281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127231"/>
            <a:satOff val="5670"/>
            <a:lumOff val="79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tx1">
                  <a:lumMod val="95000"/>
                  <a:lumOff val="5000"/>
                </a:schemeClr>
              </a:solidFill>
            </a:rPr>
            <a:t>В поле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вхождение и погружение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встреча, выявление, выделение – фокусировка 2</a:t>
          </a:r>
        </a:p>
      </dsp:txBody>
      <dsp:txXfrm>
        <a:off x="1513236" y="1279097"/>
        <a:ext cx="5471539" cy="1162815"/>
      </dsp:txXfrm>
    </dsp:sp>
    <dsp:sp modelId="{EDD7A47F-8F2F-BB4D-A720-25EE62E1FAD2}">
      <dsp:nvSpPr>
        <dsp:cNvPr id="0" name=""/>
        <dsp:cNvSpPr/>
      </dsp:nvSpPr>
      <dsp:spPr>
        <a:xfrm>
          <a:off x="116281" y="1395378"/>
          <a:ext cx="1396955" cy="9302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53866-DE70-C94B-8BA7-E2B4DE2254A2}">
      <dsp:nvSpPr>
        <dsp:cNvPr id="0" name=""/>
        <dsp:cNvSpPr/>
      </dsp:nvSpPr>
      <dsp:spPr>
        <a:xfrm>
          <a:off x="0" y="2558194"/>
          <a:ext cx="6984776" cy="116281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254461"/>
            <a:satOff val="11339"/>
            <a:lumOff val="158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tx1">
                  <a:lumMod val="95000"/>
                  <a:lumOff val="5000"/>
                </a:schemeClr>
              </a:solidFill>
            </a:rPr>
            <a:t>В завершении поля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систематизация и универсальный язык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ключевые категории – фокусировка 3</a:t>
          </a:r>
        </a:p>
      </dsp:txBody>
      <dsp:txXfrm>
        <a:off x="1513236" y="2558194"/>
        <a:ext cx="5471539" cy="1162815"/>
      </dsp:txXfrm>
    </dsp:sp>
    <dsp:sp modelId="{9C661645-EB6A-244F-8E84-B871E282AF46}">
      <dsp:nvSpPr>
        <dsp:cNvPr id="0" name=""/>
        <dsp:cNvSpPr/>
      </dsp:nvSpPr>
      <dsp:spPr>
        <a:xfrm>
          <a:off x="116281" y="2674475"/>
          <a:ext cx="1396955" cy="9302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BB38E-6E32-F145-9431-544ED2C04340}">
      <dsp:nvSpPr>
        <dsp:cNvPr id="0" name=""/>
        <dsp:cNvSpPr/>
      </dsp:nvSpPr>
      <dsp:spPr>
        <a:xfrm>
          <a:off x="0" y="3840221"/>
          <a:ext cx="6984776" cy="116281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tx1">
                  <a:lumMod val="95000"/>
                  <a:lumOff val="5000"/>
                </a:schemeClr>
              </a:solidFill>
            </a:rPr>
            <a:t>Анализируя материалы поля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позиция и диспозиция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>
              <a:solidFill>
                <a:schemeClr val="tx1">
                  <a:lumMod val="95000"/>
                  <a:lumOff val="5000"/>
                </a:schemeClr>
              </a:solidFill>
            </a:rPr>
            <a:t>текст и контекст – фокусировка 4</a:t>
          </a:r>
        </a:p>
      </dsp:txBody>
      <dsp:txXfrm>
        <a:off x="1513236" y="3840221"/>
        <a:ext cx="5471539" cy="1162815"/>
      </dsp:txXfrm>
    </dsp:sp>
    <dsp:sp modelId="{A041EE34-CC08-BD44-8C4B-6C2B01C220BB}">
      <dsp:nvSpPr>
        <dsp:cNvPr id="0" name=""/>
        <dsp:cNvSpPr/>
      </dsp:nvSpPr>
      <dsp:spPr>
        <a:xfrm>
          <a:off x="116281" y="3953572"/>
          <a:ext cx="1396955" cy="9302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10743-E610-2146-BEE1-B039318062A2}">
      <dsp:nvSpPr>
        <dsp:cNvPr id="0" name=""/>
        <dsp:cNvSpPr/>
      </dsp:nvSpPr>
      <dsp:spPr>
        <a:xfrm>
          <a:off x="3168352" y="0"/>
          <a:ext cx="4752528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/>
            <a:t>Разные фокусировки</a:t>
          </a:r>
        </a:p>
      </dsp:txBody>
      <dsp:txXfrm>
        <a:off x="3168352" y="158750"/>
        <a:ext cx="4276278" cy="952499"/>
      </dsp:txXfrm>
    </dsp:sp>
    <dsp:sp modelId="{159D1C08-6033-D543-A894-233CC493B580}">
      <dsp:nvSpPr>
        <dsp:cNvPr id="0" name=""/>
        <dsp:cNvSpPr/>
      </dsp:nvSpPr>
      <dsp:spPr>
        <a:xfrm>
          <a:off x="0" y="0"/>
          <a:ext cx="3168352" cy="1269999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Общее поле</a:t>
          </a:r>
        </a:p>
      </dsp:txBody>
      <dsp:txXfrm>
        <a:off x="61996" y="61996"/>
        <a:ext cx="3044360" cy="1146007"/>
      </dsp:txXfrm>
    </dsp:sp>
    <dsp:sp modelId="{9B881214-C82D-984B-8D46-AECC2A14C40D}">
      <dsp:nvSpPr>
        <dsp:cNvPr id="0" name=""/>
        <dsp:cNvSpPr/>
      </dsp:nvSpPr>
      <dsp:spPr>
        <a:xfrm>
          <a:off x="3168352" y="1397000"/>
          <a:ext cx="4752528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/>
            <a:t>Анализ с разными фокусировками</a:t>
          </a:r>
        </a:p>
      </dsp:txBody>
      <dsp:txXfrm>
        <a:off x="3168352" y="1555750"/>
        <a:ext cx="4276278" cy="952499"/>
      </dsp:txXfrm>
    </dsp:sp>
    <dsp:sp modelId="{F291551F-4523-A649-9B4C-0B096D73E47E}">
      <dsp:nvSpPr>
        <dsp:cNvPr id="0" name=""/>
        <dsp:cNvSpPr/>
      </dsp:nvSpPr>
      <dsp:spPr>
        <a:xfrm>
          <a:off x="0" y="1397000"/>
          <a:ext cx="3168352" cy="1269999"/>
        </a:xfrm>
        <a:prstGeom prst="roundRect">
          <a:avLst/>
        </a:prstGeom>
        <a:solidFill>
          <a:schemeClr val="accent6">
            <a:shade val="80000"/>
            <a:hueOff val="-190846"/>
            <a:satOff val="8505"/>
            <a:lumOff val="11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Поле с одной позиции</a:t>
          </a:r>
        </a:p>
      </dsp:txBody>
      <dsp:txXfrm>
        <a:off x="61996" y="1458996"/>
        <a:ext cx="3044360" cy="1146007"/>
      </dsp:txXfrm>
    </dsp:sp>
    <dsp:sp modelId="{9229949A-17E3-854B-9128-7DDAF41ECF70}">
      <dsp:nvSpPr>
        <dsp:cNvPr id="0" name=""/>
        <dsp:cNvSpPr/>
      </dsp:nvSpPr>
      <dsp:spPr>
        <a:xfrm>
          <a:off x="3168352" y="2793999"/>
          <a:ext cx="4752528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/>
            <a:t>Общая фокусировка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/>
            <a:t>Разные фокусировки</a:t>
          </a:r>
        </a:p>
      </dsp:txBody>
      <dsp:txXfrm>
        <a:off x="3168352" y="2952749"/>
        <a:ext cx="4276278" cy="952499"/>
      </dsp:txXfrm>
    </dsp:sp>
    <dsp:sp modelId="{93DC1063-F3B5-5844-855B-611C79C077ED}">
      <dsp:nvSpPr>
        <dsp:cNvPr id="0" name=""/>
        <dsp:cNvSpPr/>
      </dsp:nvSpPr>
      <dsp:spPr>
        <a:xfrm>
          <a:off x="0" y="2793999"/>
          <a:ext cx="3168352" cy="1269999"/>
        </a:xfrm>
        <a:prstGeom prst="roundRect">
          <a:avLst/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Разные поля</a:t>
          </a:r>
        </a:p>
      </dsp:txBody>
      <dsp:txXfrm>
        <a:off x="61996" y="2855995"/>
        <a:ext cx="3044360" cy="1146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4E9C2-D345-4E7F-AB23-29C73BB78389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46FB6-C201-43A0-A303-81F10862B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E7684-1F4D-41AD-AC38-99377DE9C4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9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E7684-1F4D-41AD-AC38-99377DE9C4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9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E7684-1F4D-41AD-AC38-99377DE9C4C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9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46FB6-C201-43A0-A303-81F10862B91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0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8.png"/><Relationship Id="rId4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49" y="4539731"/>
            <a:ext cx="8784976" cy="2232247"/>
          </a:xfrm>
        </p:spPr>
        <p:txBody>
          <a:bodyPr>
            <a:noAutofit/>
          </a:bodyPr>
          <a:lstStyle/>
          <a:p>
            <a:pPr indent="354013" algn="just"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</a:rPr>
              <a:t>Алексей Сергеевич Обухов </a:t>
            </a:r>
            <a:r>
              <a:rPr lang="ru-RU" sz="1800" dirty="0">
                <a:solidFill>
                  <a:schemeClr val="tx1"/>
                </a:solidFill>
              </a:rPr>
              <a:t>– к. психол. н., ведущий эксперт Центра исследований современного детства Института образования НИУ ВШЭ, руководитель специализации «Социокультурная психология и антропология» Школы №1553 имени В.И. Вернадского</a:t>
            </a:r>
          </a:p>
          <a:p>
            <a:pPr indent="354013" algn="just"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</a:rPr>
              <a:t>Юлия Сергеевна </a:t>
            </a:r>
            <a:r>
              <a:rPr lang="ru-RU" sz="1800" b="1" dirty="0" err="1">
                <a:solidFill>
                  <a:schemeClr val="tx1"/>
                </a:solidFill>
              </a:rPr>
              <a:t>Овчинникова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– кандидат культурологии, доцент кафедры сравнительного изучения национальных литератур и культур факультета иностранных языков и регионоведения МГУ им. М.В. Ломоносова</a:t>
            </a:r>
          </a:p>
          <a:p>
            <a:pPr indent="354013" algn="just"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</a:rPr>
              <a:t>Наталья Владимировна Ткаченко </a:t>
            </a:r>
            <a:r>
              <a:rPr lang="ru-RU" sz="1800" dirty="0">
                <a:solidFill>
                  <a:schemeClr val="tx1"/>
                </a:solidFill>
              </a:rPr>
              <a:t>– к. психол. н., доцент кафедры этнопсихологии и психологических проблем поликультурного образования МГППУ</a:t>
            </a:r>
          </a:p>
        </p:txBody>
      </p:sp>
      <p:pic>
        <p:nvPicPr>
          <p:cNvPr id="1026" name="Picture 2" descr="Сетевой межвузовский научный семинар по этнопсихолог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91" y="1051834"/>
            <a:ext cx="4597418" cy="345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009759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Поддержание коллективных идентификационных символов:</a:t>
            </a:r>
          </a:p>
          <a:p>
            <a:pPr algn="just"/>
            <a:r>
              <a:rPr lang="ru-RU" sz="2000" dirty="0"/>
              <a:t>- </a:t>
            </a:r>
            <a:r>
              <a:rPr lang="ru-RU" sz="2000" i="1" dirty="0"/>
              <a:t>через коммуникацию с помощью языка</a:t>
            </a:r>
            <a:r>
              <a:rPr lang="ru-RU" sz="2000" dirty="0"/>
              <a:t> (относится к любому языку, используемому людьми в данное время, как средству обращения к самим себе и к другим людям);</a:t>
            </a:r>
          </a:p>
          <a:p>
            <a:pPr algn="just"/>
            <a:r>
              <a:rPr lang="ru-RU" sz="2000" dirty="0"/>
              <a:t>- </a:t>
            </a:r>
            <a:r>
              <a:rPr lang="ru-RU" sz="2000" i="1" dirty="0"/>
              <a:t>через нравственную систему </a:t>
            </a:r>
            <a:r>
              <a:rPr lang="ru-RU" sz="2000" dirty="0"/>
              <a:t>(каждый народ поддерживает свою нравственную концепцию, отличающуюся от общего нравственного мира, который становится причиной их оппозиционной реальности);</a:t>
            </a:r>
          </a:p>
          <a:p>
            <a:pPr algn="just"/>
            <a:r>
              <a:rPr lang="ru-RU" sz="2000" dirty="0"/>
              <a:t>- </a:t>
            </a:r>
            <a:r>
              <a:rPr lang="ru-RU" sz="2000" i="1" dirty="0"/>
              <a:t>через организацию коллективного действия</a:t>
            </a:r>
            <a:r>
              <a:rPr lang="ru-RU" sz="2000" dirty="0"/>
              <a:t>.</a:t>
            </a:r>
          </a:p>
        </p:txBody>
      </p:sp>
      <p:pic>
        <p:nvPicPr>
          <p:cNvPr id="11" name="Picture 2" descr="EDINBURGH-CLANS-GATHERING-HOMECOMING-SCOT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5" y="3789041"/>
            <a:ext cx="3997137" cy="269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Картинки по запросу ысыа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3" y="3789041"/>
            <a:ext cx="4045669" cy="26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</p:spTree>
    <p:extLst>
      <p:ext uri="{BB962C8B-B14F-4D97-AF65-F5344CB8AC3E}">
        <p14:creationId xmlns:p14="http://schemas.microsoft.com/office/powerpoint/2010/main" val="22131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3708" y="3569130"/>
            <a:ext cx="8640960" cy="316835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200" i="1" dirty="0">
                <a:solidFill>
                  <a:schemeClr val="tx1"/>
                </a:solidFill>
              </a:rPr>
              <a:t>Проблемы, возникающие в процессе построения комплексного междисциплинарного исследования:</a:t>
            </a:r>
            <a:r>
              <a:rPr lang="ru-RU" sz="2200" b="1" i="1" dirty="0">
                <a:solidFill>
                  <a:schemeClr val="tx1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2. Низкая эффективность позитивистских методов применительно к полевым исследованиям традиционной культуры: 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критерий истинности – повторяемость результатов, который «не работает» в полевых исследованиях, так как приход предыдущего собирателя уже повлиял на реальность традиционной культуры;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как оценить объективность результатов, полученных при использовании качественных методов анализа?</a:t>
            </a:r>
          </a:p>
        </p:txBody>
      </p:sp>
      <p:pic>
        <p:nvPicPr>
          <p:cNvPr id="5" name="Picture 16" descr="DSC01464">
            <a:extLst>
              <a:ext uri="{FF2B5EF4-FFF2-40B4-BE49-F238E27FC236}">
                <a16:creationId xmlns:a16="http://schemas.microsoft.com/office/drawing/2014/main" id="{AD69B0A4-4BA0-A440-9AFF-9BF15FAA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012570"/>
            <a:ext cx="3528392" cy="264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616624"/>
          </a:xfrm>
        </p:spPr>
        <p:txBody>
          <a:bodyPr>
            <a:normAutofit fontScale="92500" lnSpcReduction="20000"/>
          </a:bodyPr>
          <a:lstStyle/>
          <a:p>
            <a:pPr marL="0" indent="357188" algn="just">
              <a:buNone/>
            </a:pPr>
            <a:r>
              <a:rPr lang="ru-RU" sz="2400" dirty="0" smtClean="0"/>
              <a:t>На примере понятия </a:t>
            </a:r>
            <a:r>
              <a:rPr lang="ru-RU" sz="2400" dirty="0" err="1" smtClean="0"/>
              <a:t>этноидентичность</a:t>
            </a:r>
            <a:r>
              <a:rPr lang="ru-RU" sz="2400" dirty="0" smtClean="0"/>
              <a:t> </a:t>
            </a:r>
            <a:r>
              <a:rPr lang="ru-RU" sz="2400" dirty="0"/>
              <a:t>– это определённый уровень </a:t>
            </a:r>
            <a:r>
              <a:rPr lang="ru-RU" sz="2400" dirty="0" err="1"/>
              <a:t>сформированности</a:t>
            </a:r>
            <a:r>
              <a:rPr lang="ru-RU" sz="2400" dirty="0"/>
              <a:t> сознания, благодаря которому человек готов рефлексировать свою принадлежность к своему народу. </a:t>
            </a:r>
            <a:endParaRPr lang="ru-RU" sz="2400" dirty="0" smtClean="0"/>
          </a:p>
          <a:p>
            <a:pPr marL="0" indent="357188" algn="just">
              <a:buNone/>
            </a:pPr>
            <a:r>
              <a:rPr lang="ru-RU" sz="2400" dirty="0" smtClean="0"/>
              <a:t>Вопросы вида:</a:t>
            </a:r>
            <a:endParaRPr lang="ru-RU" sz="2400" dirty="0"/>
          </a:p>
          <a:p>
            <a:pPr marL="0" indent="357188" algn="just">
              <a:buNone/>
            </a:pPr>
            <a:r>
              <a:rPr lang="ru-RU" sz="2400" dirty="0"/>
              <a:t>“Что вы знаете о своём народе… ”. </a:t>
            </a:r>
          </a:p>
          <a:p>
            <a:pPr marL="0" indent="357188" algn="just">
              <a:buNone/>
            </a:pPr>
            <a:r>
              <a:rPr lang="ru-RU" sz="2400" dirty="0"/>
              <a:t>“Какие чувства вы испытываете…как часто… как сильно…во всех ли ситуациях…” и т.п. </a:t>
            </a:r>
          </a:p>
          <a:p>
            <a:pPr marL="0" indent="357188" algn="just">
              <a:buNone/>
            </a:pPr>
            <a:r>
              <a:rPr lang="ru-RU" sz="2400" dirty="0" smtClean="0"/>
              <a:t>Однако для </a:t>
            </a:r>
            <a:r>
              <a:rPr lang="ru-RU" sz="2400" dirty="0"/>
              <a:t>ряда этнических групп, для ряда людей, эти вопросы и ответы на них – ничего нам не скажут. </a:t>
            </a:r>
          </a:p>
          <a:p>
            <a:pPr marL="0" indent="357188" algn="just">
              <a:buNone/>
            </a:pPr>
            <a:r>
              <a:rPr lang="ru-RU" sz="2400" b="1" dirty="0"/>
              <a:t>Вопрос: </a:t>
            </a:r>
            <a:r>
              <a:rPr lang="ru-RU" sz="2400" b="1" dirty="0" smtClean="0"/>
              <a:t>Насколько </a:t>
            </a:r>
            <a:r>
              <a:rPr lang="ru-RU" sz="2400" b="1" dirty="0"/>
              <a:t>изучение музыкальной культуры, </a:t>
            </a:r>
            <a:r>
              <a:rPr lang="ru-RU" sz="2400" b="1" dirty="0" smtClean="0"/>
              <a:t>музыкальной практики является </a:t>
            </a:r>
            <a:r>
              <a:rPr lang="ru-RU" sz="2400" b="1" dirty="0"/>
              <a:t>проявлением этнической идентичности?</a:t>
            </a:r>
          </a:p>
          <a:p>
            <a:pPr marL="0" indent="357188" algn="just">
              <a:buNone/>
            </a:pPr>
            <a:endParaRPr lang="ru-RU" sz="2400" dirty="0"/>
          </a:p>
          <a:p>
            <a:pPr marL="0" indent="357188" algn="just">
              <a:buNone/>
            </a:pPr>
            <a:r>
              <a:rPr lang="ru-RU" sz="2400" dirty="0" smtClean="0"/>
              <a:t>За </a:t>
            </a:r>
            <a:r>
              <a:rPr lang="ru-RU" sz="2400" dirty="0"/>
              <a:t>исключением ситуации, в которой респондент в своем говорении раскрывает нам значения для него практики традиционной музыки как переживание тождества со своим народом, с культурой (прошлым, настоящим, традициями и т.п.) своего народа</a:t>
            </a:r>
            <a:r>
              <a:rPr lang="ru-RU" sz="2400" dirty="0" smtClean="0"/>
              <a:t>.</a:t>
            </a:r>
            <a:r>
              <a:rPr lang="ru-RU" sz="2400" b="1" dirty="0"/>
              <a:t> </a:t>
            </a:r>
            <a:endParaRPr lang="ru-RU" sz="2400" dirty="0"/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/>
              <a:t>Человек в контексте традиционной культуры: </a:t>
            </a:r>
            <a:br>
              <a:rPr lang="ru-RU" sz="2800" b="1"/>
            </a:br>
            <a:r>
              <a:rPr lang="ru-RU" sz="2800" b="1"/>
              <a:t>метапозиция и диалог между исследователями разных наук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654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177" y="5013175"/>
            <a:ext cx="8871319" cy="1728193"/>
          </a:xfrm>
        </p:spPr>
        <p:txBody>
          <a:bodyPr>
            <a:normAutofit fontScale="92500" lnSpcReduction="20000"/>
          </a:bodyPr>
          <a:lstStyle/>
          <a:p>
            <a:pPr marL="0" indent="357188" algn="just">
              <a:spcBef>
                <a:spcPts val="0"/>
              </a:spcBef>
              <a:buNone/>
            </a:pPr>
            <a:r>
              <a:rPr lang="ru-RU" sz="2200" b="1" dirty="0"/>
              <a:t>2. Низкая эффективность позитивистских методов применительно к полевым исследованиям традиционной культуры</a:t>
            </a:r>
          </a:p>
          <a:p>
            <a:pPr marL="0" indent="357188" algn="just">
              <a:spcBef>
                <a:spcPts val="0"/>
              </a:spcBef>
              <a:buNone/>
            </a:pPr>
            <a:r>
              <a:rPr lang="ru-RU" sz="2200" b="1" dirty="0"/>
              <a:t>Исследование коллективных идентификационных символов в музыкальной культуре : </a:t>
            </a:r>
            <a:r>
              <a:rPr lang="ru-RU" sz="2200" dirty="0"/>
              <a:t>в названии коллективов («</a:t>
            </a:r>
            <a:r>
              <a:rPr lang="ru-RU" sz="2200" dirty="0" err="1"/>
              <a:t>Джесегей</a:t>
            </a:r>
            <a:r>
              <a:rPr lang="ru-RU" sz="2200" dirty="0"/>
              <a:t>», «</a:t>
            </a:r>
            <a:r>
              <a:rPr lang="ru-RU" sz="2200" dirty="0" err="1"/>
              <a:t>Алаас</a:t>
            </a:r>
            <a:r>
              <a:rPr lang="ru-RU" sz="2200" dirty="0"/>
              <a:t>»); в текстах песен; в музыкальных инструментах как маркерах этнической идентичности </a:t>
            </a:r>
            <a:r>
              <a:rPr lang="ru-RU" sz="2200" dirty="0" err="1"/>
              <a:t>саха</a:t>
            </a:r>
            <a:r>
              <a:rPr lang="ru-RU" sz="2200" dirty="0"/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/>
              <a:t>Человек в контексте традиционной культуры: </a:t>
            </a:r>
            <a:br>
              <a:rPr lang="ru-RU" sz="2800" b="1"/>
            </a:br>
            <a:r>
              <a:rPr lang="ru-RU" sz="2800" b="1"/>
              <a:t>метапозиция и диалог между исследователями разных наук</a:t>
            </a:r>
            <a:endParaRPr lang="ru-RU" sz="2800" b="1" dirty="0"/>
          </a:p>
        </p:txBody>
      </p:sp>
      <p:pic>
        <p:nvPicPr>
          <p:cNvPr id="4" name="Picture 2" descr="C:\Users\Юлия\Desktop\Феномен 2018\Хатылаевы\_DSC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7" y="980728"/>
            <a:ext cx="3125722" cy="385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Юлия\Desktop\Феномен 2018\Хатылаевы\_DSC0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79984"/>
            <a:ext cx="1995466" cy="17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Карина\Desktop\Рисунок1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5285" y="980728"/>
            <a:ext cx="330719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Юлия\Desktop\Круглый стол 5 сентяря\gallery_promo189108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85" y="2996952"/>
            <a:ext cx="3307195" cy="183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che3.youla.io/files/images/780_780/5a/89/5a897fac2aecd66c69355af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1995466" cy="199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5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717033"/>
            <a:ext cx="8640960" cy="302433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200" i="1" dirty="0">
                <a:solidFill>
                  <a:schemeClr val="tx1"/>
                </a:solidFill>
              </a:rPr>
              <a:t>Проблемы, возникающие в процессе построения комплексного междисциплинарного исследования:</a:t>
            </a:r>
            <a:r>
              <a:rPr lang="ru-RU" sz="2200" b="1" i="1" dirty="0">
                <a:solidFill>
                  <a:schemeClr val="tx1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3. Каждый собиратель в группе имеет свою исследовательскую фокусировку и «своих» респондентов: но общность – не сумма частностей:</a:t>
            </a:r>
          </a:p>
          <a:p>
            <a:pPr marL="342900" indent="-34290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как прийти к комплексности?</a:t>
            </a:r>
          </a:p>
          <a:p>
            <a:pPr marL="342900" indent="-34290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как соотнести фрагменты с целостной картиной традиционной культуры и ее живой реальностью?</a:t>
            </a:r>
          </a:p>
        </p:txBody>
      </p:sp>
      <p:pic>
        <p:nvPicPr>
          <p:cNvPr id="5" name="Picture 3" descr="IMG_6622">
            <a:extLst>
              <a:ext uri="{FF2B5EF4-FFF2-40B4-BE49-F238E27FC236}">
                <a16:creationId xmlns:a16="http://schemas.microsoft.com/office/drawing/2014/main" id="{DC449DD1-4A55-8C49-9406-98DC9C05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969107"/>
            <a:ext cx="3707904" cy="2780928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2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61588"/>
            <a:ext cx="8856984" cy="26077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Как соотнести фрагменты с целостной картиной традиционной культуры и ее живой реальностью?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Есть </a:t>
            </a:r>
            <a:r>
              <a:rPr lang="ru-RU" sz="2000" b="1" dirty="0"/>
              <a:t>популярная картинка у психологов про метафору культуры как айсберга</a:t>
            </a:r>
            <a:r>
              <a:rPr lang="ru-RU" sz="2000" dirty="0"/>
              <a:t>, где видимая часть – это предмет изучения в том числе культурологов (язык, традиции, обычаи и т.п.), а невидимая часть – предмет психологии (ценности, установки, убеждение, социальные неписанные нормы и т.п.).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/>
              <a:t>Методологический вопрос: как нам </a:t>
            </a:r>
            <a:r>
              <a:rPr lang="en-US" sz="2000" b="1" dirty="0"/>
              <a:t>“</a:t>
            </a:r>
            <a:r>
              <a:rPr lang="ru-RU" sz="2000" b="1" dirty="0"/>
              <a:t>встретиться</a:t>
            </a:r>
            <a:r>
              <a:rPr lang="en-US" sz="2000" b="1" dirty="0"/>
              <a:t>”</a:t>
            </a:r>
            <a:r>
              <a:rPr lang="ru-RU" sz="2000" b="1" dirty="0"/>
              <a:t>, выйдя за рамки своих узких предметностей.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980728"/>
            <a:ext cx="4212468" cy="307396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/>
              <a:t>Человек в контексте традиционной культуры: </a:t>
            </a:r>
            <a:br>
              <a:rPr lang="ru-RU" sz="2800" b="1"/>
            </a:br>
            <a:r>
              <a:rPr lang="ru-RU" sz="2800" b="1"/>
              <a:t>метапозиция и диалог между исследователями разных наук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02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013176"/>
            <a:ext cx="8712968" cy="158417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200" i="1" dirty="0">
                <a:solidFill>
                  <a:schemeClr val="tx1"/>
                </a:solidFill>
              </a:rPr>
              <a:t>Проблемы, возникающие в процессе построения комплексного междисциплинарного исследования:</a:t>
            </a:r>
            <a:r>
              <a:rPr lang="ru-RU" sz="2200" b="1" i="1" dirty="0">
                <a:solidFill>
                  <a:schemeClr val="tx1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4. Проблема эклектичности изложения материала: каждая научная область обладает своей терминологией и «языком».</a:t>
            </a:r>
          </a:p>
        </p:txBody>
      </p:sp>
      <p:sp>
        <p:nvSpPr>
          <p:cNvPr id="4" name="AutoShape 2" descr="https://images.homify.com/image/upload/a_0,c_limit,f_auto,h_1024,q_auto,w_1024/v1438872719/p/photo/image/802242/IMG_02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mages.homify.com/image/upload/a_0,c_limit,f_auto,h_1024,q_auto,w_1024/v1438872719/p/photo/image/802242/IMG_0243.jpg"/>
          <p:cNvSpPr>
            <a:spLocks noChangeAspect="1" noChangeArrowheads="1"/>
          </p:cNvSpPr>
          <p:nvPr/>
        </p:nvSpPr>
        <p:spPr bwMode="auto">
          <a:xfrm>
            <a:off x="155575" y="-2857500"/>
            <a:ext cx="79438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mages.homify.com/image/upload/a_0,c_limit,f_auto,h_1024,q_auto,w_1024/v1438872719/p/photo/image/802242/IMG_024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7" descr="IMG_1001_новый размер">
            <a:extLst>
              <a:ext uri="{FF2B5EF4-FFF2-40B4-BE49-F238E27FC236}">
                <a16:creationId xmlns:a16="http://schemas.microsoft.com/office/drawing/2014/main" id="{07CAD0B4-B027-9645-8085-014081A3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1089423"/>
            <a:ext cx="5112568" cy="3833387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34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27384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0970" y="1052736"/>
            <a:ext cx="5457006" cy="56166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Опыт построения междисциплинарных проектов: 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голографический принцип, 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принцип бинарных оппозиций</a:t>
            </a:r>
          </a:p>
          <a:p>
            <a:pPr>
              <a:spcBef>
                <a:spcPts val="0"/>
              </a:spcBef>
            </a:pPr>
            <a:endParaRPr lang="ru-RU" sz="2200" b="1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200" i="1" dirty="0">
                <a:solidFill>
                  <a:schemeClr val="tx1"/>
                </a:solidFill>
              </a:rPr>
              <a:t>Голографический принцип в культурной антропологии </a:t>
            </a:r>
            <a:r>
              <a:rPr lang="ru-RU" sz="2200" dirty="0">
                <a:solidFill>
                  <a:schemeClr val="tx1"/>
                </a:solidFill>
              </a:rPr>
              <a:t>– через отдельные элементы культуры выстраивание максимального числа семантических связей с целым.</a:t>
            </a:r>
          </a:p>
          <a:p>
            <a:pPr algn="just">
              <a:spcBef>
                <a:spcPts val="0"/>
              </a:spcBef>
            </a:pPr>
            <a:r>
              <a:rPr lang="ru-RU" sz="2200" i="1" dirty="0">
                <a:solidFill>
                  <a:schemeClr val="tx1"/>
                </a:solidFill>
              </a:rPr>
              <a:t>Принцип бинарных оппозиций </a:t>
            </a:r>
            <a:r>
              <a:rPr lang="ru-RU" sz="2200" dirty="0">
                <a:solidFill>
                  <a:schemeClr val="tx1"/>
                </a:solidFill>
              </a:rPr>
              <a:t>– все отношения между знаками сводятся к бинарным структурам – к модели, основа которой – наличие или отсутствие определенного признака.</a:t>
            </a:r>
          </a:p>
          <a:p>
            <a:pPr algn="l">
              <a:spcBef>
                <a:spcPts val="0"/>
              </a:spcBef>
            </a:pPr>
            <a:r>
              <a:rPr lang="ru-RU" sz="2200" dirty="0">
                <a:solidFill>
                  <a:schemeClr val="tx1"/>
                </a:solidFill>
              </a:rPr>
              <a:t>Активно используются в </a:t>
            </a:r>
            <a:r>
              <a:rPr lang="ru-RU" sz="2200" i="1" dirty="0">
                <a:solidFill>
                  <a:schemeClr val="tx1"/>
                </a:solidFill>
              </a:rPr>
              <a:t>структурализме</a:t>
            </a:r>
            <a:r>
              <a:rPr lang="ru-RU" sz="2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074" name="Picture 2" descr="https://royallib.com/data/images/227/cover_227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8" y="1268760"/>
            <a:ext cx="310156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3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195" y="3421286"/>
            <a:ext cx="9036496" cy="324807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Опыт построения междисциплинарных проектов: ИЭА РАН</a:t>
            </a:r>
          </a:p>
          <a:p>
            <a:pPr algn="l">
              <a:spcBef>
                <a:spcPts val="0"/>
              </a:spcBef>
            </a:pPr>
            <a:r>
              <a:rPr lang="ru-RU" sz="2200" i="1" dirty="0">
                <a:solidFill>
                  <a:schemeClr val="tx1"/>
                </a:solidFill>
              </a:rPr>
              <a:t>- 18 томов серии «Народы мира» (1954-1966): </a:t>
            </a:r>
            <a:r>
              <a:rPr lang="ru-RU" sz="2200" dirty="0">
                <a:solidFill>
                  <a:schemeClr val="tx1"/>
                </a:solidFill>
              </a:rPr>
              <a:t>наиболее полное на то время историко-этнографическое описание народов земного шара. Ученые Москвы и Санкт-Петербурга.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200" i="1" dirty="0">
                <a:solidFill>
                  <a:schemeClr val="tx1"/>
                </a:solidFill>
              </a:rPr>
              <a:t> 1989 г. - проект «Народы СССР»: </a:t>
            </a:r>
            <a:r>
              <a:rPr lang="ru-RU" sz="2200" dirty="0">
                <a:solidFill>
                  <a:schemeClr val="tx1"/>
                </a:solidFill>
              </a:rPr>
              <a:t>привлечение авторских коллективов из республик и регионов страны (около 40 учреждений). ИЭ АН СССР – координирование, разработка методологии, общая редакция. </a:t>
            </a:r>
          </a:p>
          <a:p>
            <a:pPr algn="l">
              <a:spcBef>
                <a:spcPts val="0"/>
              </a:spcBef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i="1" dirty="0">
                <a:solidFill>
                  <a:schemeClr val="tx1"/>
                </a:solidFill>
              </a:rPr>
              <a:t>возобновление проекта в 1992 г . под названием «Народы и культуры» </a:t>
            </a:r>
            <a:r>
              <a:rPr lang="ru-RU" sz="2200" dirty="0">
                <a:solidFill>
                  <a:schemeClr val="tx1"/>
                </a:solidFill>
              </a:rPr>
              <a:t>(1992-2017 гг.). Издано 28 томов. Ответственный редактор:  В.А. Тишков.</a:t>
            </a:r>
          </a:p>
        </p:txBody>
      </p:sp>
      <p:pic>
        <p:nvPicPr>
          <p:cNvPr id="6146" name="Picture 2" descr="http://iea-ras.ru/images/all/Burya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1666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ea-ras.ru/images/all/Dagest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980728"/>
            <a:ext cx="1589044" cy="24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ea-ras.ru/images/all/Yakuty_Sak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03" y="1018877"/>
            <a:ext cx="166687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ea-ras.ru/images/all/Turk_narody_Kry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166687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ea-ras.ru/images/all/Bashkiry_obl_min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60" y="1018877"/>
            <a:ext cx="1604128" cy="239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8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27384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179" y="3796915"/>
            <a:ext cx="8933317" cy="28526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Опыт построения междисциплинарных проектов – комплексное исследование российских деревень</a:t>
            </a:r>
          </a:p>
          <a:p>
            <a:pPr>
              <a:spcBef>
                <a:spcPts val="0"/>
              </a:spcBef>
            </a:pPr>
            <a:endParaRPr lang="ru-RU" sz="22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Пример: </a:t>
            </a:r>
            <a:r>
              <a:rPr lang="ru-RU" sz="2200" b="1" dirty="0" err="1">
                <a:solidFill>
                  <a:schemeClr val="tx1"/>
                </a:solidFill>
              </a:rPr>
              <a:t>Нёнокса</a:t>
            </a:r>
            <a:r>
              <a:rPr lang="ru-RU" sz="2200" b="1" dirty="0">
                <a:solidFill>
                  <a:schemeClr val="tx1"/>
                </a:solidFill>
              </a:rPr>
              <a:t> (</a:t>
            </a:r>
            <a:r>
              <a:rPr lang="en-US" sz="2200" b="1" dirty="0">
                <a:solidFill>
                  <a:schemeClr val="tx1"/>
                </a:solidFill>
              </a:rPr>
              <a:t>http://nenoksa.1553.ru/</a:t>
            </a:r>
            <a:r>
              <a:rPr lang="ru-RU" sz="2200" b="1" dirty="0">
                <a:solidFill>
                  <a:schemeClr val="tx1"/>
                </a:solidFill>
              </a:rPr>
              <a:t>)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Сайт разработан группой «Комплексное исследование истории и культуры русских деревень» Школы №1553 имени В.И. Вернадского по результатам экспедиции в Архангельскую область 2018 г. при поддержке фонда «Электронная энциклопедия истории и культуры русских сёл и деревень». В работу и пополнение сайта включаются местные жители и сельские школы.</a:t>
            </a:r>
          </a:p>
        </p:txBody>
      </p:sp>
      <p:pic>
        <p:nvPicPr>
          <p:cNvPr id="2050" name="Picture 2" descr="C:\Users\Юлия\Desktop\Ненокса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112568" cy="29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45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142" y="4772212"/>
            <a:ext cx="8965715" cy="2088232"/>
          </a:xfrm>
        </p:spPr>
        <p:txBody>
          <a:bodyPr>
            <a:noAutofit/>
          </a:bodyPr>
          <a:lstStyle/>
          <a:p>
            <a:pPr algn="l"/>
            <a:r>
              <a:rPr lang="ru-RU" sz="2200" b="1" dirty="0">
                <a:solidFill>
                  <a:schemeClr val="tx1"/>
                </a:solidFill>
              </a:rPr>
              <a:t>Предпосылки к постановке данной задачи</a:t>
            </a:r>
            <a:r>
              <a:rPr lang="ru-RU" sz="2200" dirty="0">
                <a:solidFill>
                  <a:schemeClr val="tx1"/>
                </a:solidFill>
              </a:rPr>
              <a:t>:</a:t>
            </a:r>
          </a:p>
          <a:p>
            <a:pPr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 многолетний опыт авторов в области проведения совместных полевых исследований традиционных культур (Русский Север, Башкирия, Хакасия, Якутия, Бурятия и другие регионы России, а также Мексики);</a:t>
            </a:r>
          </a:p>
          <a:p>
            <a:pPr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 анализ релевантных научно-практических разработок в этой области.</a:t>
            </a:r>
          </a:p>
        </p:txBody>
      </p:sp>
      <p:pic>
        <p:nvPicPr>
          <p:cNvPr id="4" name="Picture 2" descr="H:\Монография\Фотографии к книге\5 глава\IMG_0424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52" y="1041672"/>
            <a:ext cx="5595810" cy="373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68207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/>
              <a:t>Концепция Теодора </a:t>
            </a:r>
            <a:r>
              <a:rPr lang="ru-RU" sz="2000" b="1" dirty="0" err="1"/>
              <a:t>Шанина</a:t>
            </a:r>
            <a:r>
              <a:rPr lang="ru-RU" sz="2000" b="1" dirty="0"/>
              <a:t> и его метода </a:t>
            </a:r>
            <a:r>
              <a:rPr lang="en-US" sz="2000" b="1" dirty="0" smtClean="0"/>
              <a:t>“</a:t>
            </a:r>
            <a:r>
              <a:rPr lang="ru-RU" sz="2000" b="1" dirty="0" smtClean="0"/>
              <a:t>Длинного стола</a:t>
            </a:r>
            <a:r>
              <a:rPr lang="en-US" sz="2000" b="1" dirty="0" smtClean="0"/>
              <a:t>”</a:t>
            </a:r>
            <a:r>
              <a:rPr lang="ru-RU" sz="2000" b="1" dirty="0" smtClean="0"/>
              <a:t> </a:t>
            </a:r>
            <a:endParaRPr lang="ru-RU" sz="20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/>
              <a:t>(в адаптации Ильи Штейнберга) применительно к задачам полевой качественной социологии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Метод получил своё развития из опыта изучения крестьянства: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/>
              <a:t>Рефлексивная методология в исследованиях современной сельской России // </a:t>
            </a:r>
            <a:r>
              <a:rPr lang="ru-RU" sz="2000" dirty="0" err="1"/>
              <a:t>Sotsiologicheskii</a:t>
            </a:r>
            <a:r>
              <a:rPr lang="ru-RU" sz="2000" dirty="0"/>
              <a:t> </a:t>
            </a:r>
            <a:r>
              <a:rPr lang="ru-RU" sz="2000" dirty="0" err="1"/>
              <a:t>Zhurnal</a:t>
            </a:r>
            <a:r>
              <a:rPr lang="ru-RU" sz="2000" dirty="0"/>
              <a:t>, 1998. № 3-4.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Как группа </a:t>
            </a:r>
            <a:r>
              <a:rPr lang="ru-RU" sz="2000" b="1" dirty="0" err="1"/>
              <a:t>Шанина</a:t>
            </a:r>
            <a:r>
              <a:rPr lang="ru-RU" sz="2000" b="1" dirty="0"/>
              <a:t> преодолевала субъективизм в оценках разными исследователями тех или иных явлений</a:t>
            </a:r>
            <a:r>
              <a:rPr lang="ru-RU" sz="2000" dirty="0"/>
              <a:t>:</a:t>
            </a:r>
          </a:p>
          <a:p>
            <a:pPr algn="just">
              <a:spcBef>
                <a:spcPts val="0"/>
              </a:spcBef>
            </a:pPr>
            <a:r>
              <a:rPr lang="ru-RU" sz="2000" dirty="0"/>
              <a:t>внимание к неспецифическим навыкам исследователя: критико-аналитическое мышление, социологическое воображение, любопытство к социальному, беспристрастность, </a:t>
            </a:r>
            <a:r>
              <a:rPr lang="ru-RU" sz="2000" dirty="0" err="1"/>
              <a:t>рефлексивность</a:t>
            </a:r>
            <a:r>
              <a:rPr lang="ru-RU" sz="2000" dirty="0"/>
              <a:t>, конгруэнтность и др.;</a:t>
            </a:r>
          </a:p>
          <a:p>
            <a:pPr algn="just">
              <a:spcBef>
                <a:spcPts val="0"/>
              </a:spcBef>
            </a:pPr>
            <a:r>
              <a:rPr lang="ru-RU" sz="2000" dirty="0"/>
              <a:t>специальная процедура формирование выборки респондентов: восьми-</a:t>
            </a:r>
            <a:r>
              <a:rPr lang="ru-RU" sz="2000" dirty="0" err="1"/>
              <a:t>оконнная</a:t>
            </a:r>
            <a:r>
              <a:rPr lang="ru-RU" sz="2000" dirty="0"/>
              <a:t> модель выборки;</a:t>
            </a:r>
          </a:p>
          <a:p>
            <a:pPr algn="just">
              <a:spcBef>
                <a:spcPts val="0"/>
              </a:spcBef>
            </a:pPr>
            <a:r>
              <a:rPr lang="ru-RU" sz="2000" dirty="0"/>
              <a:t>специальная процедура обсуждения замысла, промежуточных результатов исследования, интерпретаций и выводов. Собственно она и называется </a:t>
            </a:r>
            <a:r>
              <a:rPr lang="en-US" sz="2000" dirty="0" smtClean="0"/>
              <a:t>“</a:t>
            </a:r>
            <a:r>
              <a:rPr lang="ru-RU" sz="2000" dirty="0" smtClean="0"/>
              <a:t>длинный </a:t>
            </a:r>
            <a:r>
              <a:rPr lang="ru-RU" sz="2000" dirty="0"/>
              <a:t>стол</a:t>
            </a:r>
            <a:r>
              <a:rPr lang="en-US" sz="2000" dirty="0"/>
              <a:t>”</a:t>
            </a:r>
            <a:r>
              <a:rPr lang="ru-RU" sz="2000" dirty="0"/>
              <a:t>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512" y="-27384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/>
              <a:t>Человек в контексте традиционной культуры: </a:t>
            </a:r>
            <a:br>
              <a:rPr lang="ru-RU" sz="2800" b="1"/>
            </a:br>
            <a:r>
              <a:rPr lang="ru-RU" sz="2800" b="1"/>
              <a:t>метапозиция и диалог между исследователями разных наук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7081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784976" cy="561662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Категория «</a:t>
            </a:r>
            <a:r>
              <a:rPr lang="ru-RU" sz="2400" b="1" dirty="0" err="1">
                <a:solidFill>
                  <a:schemeClr val="tx1"/>
                </a:solidFill>
              </a:rPr>
              <a:t>метапозиция</a:t>
            </a:r>
            <a:r>
              <a:rPr lang="ru-RU" sz="2400" b="1" dirty="0">
                <a:solidFill>
                  <a:schemeClr val="tx1"/>
                </a:solidFill>
              </a:rPr>
              <a:t>» в контексте построения комплексного междисциплинарного исследования</a:t>
            </a:r>
          </a:p>
          <a:p>
            <a:pPr algn="l"/>
            <a:r>
              <a:rPr lang="ru-RU" sz="2400" b="1" dirty="0" err="1">
                <a:solidFill>
                  <a:schemeClr val="tx1"/>
                </a:solidFill>
              </a:rPr>
              <a:t>Метапозиция</a:t>
            </a:r>
            <a:r>
              <a:rPr lang="ru-RU" sz="2400" b="1" dirty="0">
                <a:solidFill>
                  <a:schemeClr val="tx1"/>
                </a:solidFill>
              </a:rPr>
              <a:t>: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как универсальный принцип объединения различных исследовательских позиций;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как предмет встречи и договоренности между специалистами в разных областях науки;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как «</a:t>
            </a:r>
            <a:r>
              <a:rPr lang="ru-RU" sz="2400" dirty="0" err="1">
                <a:solidFill>
                  <a:schemeClr val="tx1"/>
                </a:solidFill>
              </a:rPr>
              <a:t>надпозиция</a:t>
            </a:r>
            <a:r>
              <a:rPr lang="ru-RU" sz="2400" dirty="0">
                <a:solidFill>
                  <a:schemeClr val="tx1"/>
                </a:solidFill>
              </a:rPr>
              <a:t>», которая позволяет видеть собственную исследовательскую позицию (психолога, культуролога, этнографа, лингвиста и др.) и другие исследовательские позиции;</a:t>
            </a: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chemeClr val="tx1"/>
                </a:solidFill>
              </a:rPr>
              <a:t>как расширение собственной позиции, которая удерживает свою «самость» и находится в диалоге с другими.</a:t>
            </a:r>
          </a:p>
        </p:txBody>
      </p:sp>
    </p:spTree>
    <p:extLst>
      <p:ext uri="{BB962C8B-B14F-4D97-AF65-F5344CB8AC3E}">
        <p14:creationId xmlns:p14="http://schemas.microsoft.com/office/powerpoint/2010/main" val="2078510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5008" y="2231286"/>
            <a:ext cx="5365104" cy="4626714"/>
          </a:xfrm>
        </p:spPr>
        <p:txBody>
          <a:bodyPr>
            <a:noAutofit/>
          </a:bodyPr>
          <a:lstStyle/>
          <a:p>
            <a:pPr algn="l"/>
            <a:r>
              <a:rPr lang="ru-RU" sz="2200" b="1" dirty="0" err="1">
                <a:solidFill>
                  <a:schemeClr val="tx1"/>
                </a:solidFill>
              </a:rPr>
              <a:t>Метапозиция</a:t>
            </a:r>
            <a:r>
              <a:rPr lang="ru-RU" sz="2200" dirty="0">
                <a:solidFill>
                  <a:schemeClr val="tx1"/>
                </a:solidFill>
              </a:rPr>
              <a:t> как устойчивая система предполагает:</a:t>
            </a:r>
          </a:p>
          <a:p>
            <a:pPr marL="342900" indent="-34290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определение общего поля исследования;</a:t>
            </a:r>
          </a:p>
          <a:p>
            <a:pPr marL="342900" indent="-34290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выявление границ исследовательских позиций;</a:t>
            </a:r>
          </a:p>
          <a:p>
            <a:pPr marL="342900" indent="-34290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построение межпозиционного диалога.</a:t>
            </a:r>
          </a:p>
          <a:p>
            <a:pPr algn="just"/>
            <a:r>
              <a:rPr lang="ru-RU" sz="2200" i="1" dirty="0">
                <a:solidFill>
                  <a:schemeClr val="tx1"/>
                </a:solidFill>
              </a:rPr>
              <a:t>Важно: </a:t>
            </a:r>
            <a:r>
              <a:rPr lang="ru-RU" sz="2200" dirty="0">
                <a:solidFill>
                  <a:schemeClr val="tx1"/>
                </a:solidFill>
              </a:rPr>
              <a:t>в </a:t>
            </a:r>
            <a:r>
              <a:rPr lang="ru-RU" sz="2200" dirty="0" err="1">
                <a:solidFill>
                  <a:schemeClr val="tx1"/>
                </a:solidFill>
              </a:rPr>
              <a:t>метапозиции</a:t>
            </a:r>
            <a:r>
              <a:rPr lang="ru-RU" sz="2200" dirty="0">
                <a:solidFill>
                  <a:schemeClr val="tx1"/>
                </a:solidFill>
              </a:rPr>
              <a:t> нет идеи потери собственной позиции, здесь не убираются границы разных исследовательских позиций, более того, они лучше понимаются в диалоге.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8E69ACC-DDEA-2C46-B842-77B7C1BFC6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528989"/>
              </p:ext>
            </p:extLst>
          </p:nvPr>
        </p:nvGraphicFramePr>
        <p:xfrm>
          <a:off x="4067944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456BC5B-BBEC-1644-8924-E0C02AF7F1EF}"/>
              </a:ext>
            </a:extLst>
          </p:cNvPr>
          <p:cNvSpPr txBox="1"/>
          <p:nvPr/>
        </p:nvSpPr>
        <p:spPr>
          <a:xfrm>
            <a:off x="5986115" y="2231286"/>
            <a:ext cx="2259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/>
              <a:t>метапозиция</a:t>
            </a:r>
            <a:endParaRPr lang="ru-RU" sz="2800" b="1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1ED95D8-FA1E-4C40-87FA-ABDCF3E96CB7}"/>
              </a:ext>
            </a:extLst>
          </p:cNvPr>
          <p:cNvCxnSpPr/>
          <p:nvPr/>
        </p:nvCxnSpPr>
        <p:spPr>
          <a:xfrm flipV="1">
            <a:off x="6732240" y="3429000"/>
            <a:ext cx="648000" cy="21600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6AA0C69-556D-BE4C-951A-2D89D6084373}"/>
              </a:ext>
            </a:extLst>
          </p:cNvPr>
          <p:cNvCxnSpPr>
            <a:cxnSpLocks/>
          </p:cNvCxnSpPr>
          <p:nvPr/>
        </p:nvCxnSpPr>
        <p:spPr>
          <a:xfrm flipV="1">
            <a:off x="7380240" y="3597552"/>
            <a:ext cx="239772" cy="4846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E989C91-5BE0-1043-AA83-3C623727C790}"/>
              </a:ext>
            </a:extLst>
          </p:cNvPr>
          <p:cNvCxnSpPr>
            <a:cxnSpLocks/>
          </p:cNvCxnSpPr>
          <p:nvPr/>
        </p:nvCxnSpPr>
        <p:spPr>
          <a:xfrm flipH="1" flipV="1">
            <a:off x="6588225" y="3839878"/>
            <a:ext cx="468015" cy="26361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0788DC-F8F9-1248-A68C-DF5875ED382B}"/>
              </a:ext>
            </a:extLst>
          </p:cNvPr>
          <p:cNvSpPr/>
          <p:nvPr/>
        </p:nvSpPr>
        <p:spPr>
          <a:xfrm>
            <a:off x="215008" y="1144342"/>
            <a:ext cx="8677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Категория «</a:t>
            </a:r>
            <a:r>
              <a:rPr lang="ru-RU" sz="2400" b="1" dirty="0" err="1"/>
              <a:t>метапозиция</a:t>
            </a:r>
            <a:r>
              <a:rPr lang="ru-RU" sz="2400" b="1" dirty="0"/>
              <a:t>» в контексте построения комплексного междисциплинарного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13976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640960" cy="554461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Категория «</a:t>
            </a:r>
            <a:r>
              <a:rPr lang="ru-RU" sz="2200" b="1" dirty="0" err="1">
                <a:solidFill>
                  <a:schemeClr val="tx1"/>
                </a:solidFill>
              </a:rPr>
              <a:t>метапозиция</a:t>
            </a:r>
            <a:r>
              <a:rPr lang="ru-RU" sz="2200" b="1" dirty="0">
                <a:solidFill>
                  <a:schemeClr val="tx1"/>
                </a:solidFill>
              </a:rPr>
              <a:t>» в контексте построения комплексного междисциплинарного исследования</a:t>
            </a:r>
          </a:p>
          <a:p>
            <a:pPr algn="just"/>
            <a:r>
              <a:rPr lang="ru-RU" sz="2200" i="1" dirty="0">
                <a:solidFill>
                  <a:schemeClr val="tx1"/>
                </a:solidFill>
              </a:rPr>
              <a:t>Пути формирования </a:t>
            </a:r>
            <a:r>
              <a:rPr lang="ru-RU" sz="2200" i="1" dirty="0" err="1">
                <a:solidFill>
                  <a:schemeClr val="tx1"/>
                </a:solidFill>
              </a:rPr>
              <a:t>метапозиции</a:t>
            </a:r>
            <a:r>
              <a:rPr lang="ru-RU" sz="2200" i="1" dirty="0">
                <a:solidFill>
                  <a:schemeClr val="tx1"/>
                </a:solidFill>
              </a:rPr>
              <a:t> в процессе совместной полевой работы: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1. </a:t>
            </a:r>
            <a:r>
              <a:rPr lang="ru-RU" sz="2200" b="1" i="1" dirty="0">
                <a:solidFill>
                  <a:schemeClr val="tx1"/>
                </a:solidFill>
              </a:rPr>
              <a:t>Выделение категорий дискурса</a:t>
            </a:r>
            <a:r>
              <a:rPr lang="ru-RU" sz="2200" dirty="0">
                <a:solidFill>
                  <a:schemeClr val="tx1"/>
                </a:solidFill>
              </a:rPr>
              <a:t>: общих целей, проблем, предмета (предметов) исследования и их сопоставление – </a:t>
            </a:r>
            <a:r>
              <a:rPr lang="ru-RU" sz="2200" b="1" dirty="0">
                <a:solidFill>
                  <a:schemeClr val="tx1"/>
                </a:solidFill>
              </a:rPr>
              <a:t>в едином поле</a:t>
            </a:r>
            <a:r>
              <a:rPr lang="ru-RU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2. </a:t>
            </a:r>
            <a:r>
              <a:rPr lang="ru-RU" sz="2200" b="1" i="1" dirty="0">
                <a:solidFill>
                  <a:schemeClr val="tx1"/>
                </a:solidFill>
              </a:rPr>
              <a:t>Фиксация реальности во всем многообразии </a:t>
            </a:r>
            <a:r>
              <a:rPr lang="ru-RU" sz="2200" dirty="0">
                <a:solidFill>
                  <a:schemeClr val="tx1"/>
                </a:solidFill>
              </a:rPr>
              <a:t>с разнообразных исследовательских позиций исследователя:</a:t>
            </a:r>
          </a:p>
          <a:p>
            <a:pPr marL="342900" indent="-342900" algn="just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чем больше специалистов в разных областях, тем лучше;</a:t>
            </a:r>
          </a:p>
          <a:p>
            <a:pPr marL="342900" indent="-342900" algn="just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уже на этом этапе совместная полевая работа разных специалистов влияет на взаимное расширение (проникновение) исследовательских позиций;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3. После проделанной полевой работы каждый специалист </a:t>
            </a:r>
            <a:r>
              <a:rPr lang="ru-RU" sz="2200" b="1" i="1" dirty="0">
                <a:solidFill>
                  <a:schemeClr val="tx1"/>
                </a:solidFill>
              </a:rPr>
              <a:t>возвращается в свою позицию </a:t>
            </a:r>
            <a:r>
              <a:rPr lang="ru-RU" sz="2200" dirty="0">
                <a:solidFill>
                  <a:schemeClr val="tx1"/>
                </a:solidFill>
              </a:rPr>
              <a:t>и обращается к общему объему материала в анализе со своей позиции.</a:t>
            </a:r>
          </a:p>
        </p:txBody>
      </p:sp>
    </p:spTree>
    <p:extLst>
      <p:ext uri="{BB962C8B-B14F-4D97-AF65-F5344CB8AC3E}">
        <p14:creationId xmlns:p14="http://schemas.microsoft.com/office/powerpoint/2010/main" val="3901620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287074A4-3F95-BF4F-8385-7BC35061B1E6}"/>
              </a:ext>
            </a:extLst>
          </p:cNvPr>
          <p:cNvSpPr/>
          <p:nvPr/>
        </p:nvSpPr>
        <p:spPr>
          <a:xfrm>
            <a:off x="179512" y="2708920"/>
            <a:ext cx="4608512" cy="36987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3216"/>
            <a:ext cx="8784976" cy="331236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Психологические особенности личности исследователя в контексте применения </a:t>
            </a:r>
            <a:r>
              <a:rPr lang="ru-RU" sz="2200" b="1" dirty="0" err="1">
                <a:solidFill>
                  <a:schemeClr val="tx1"/>
                </a:solidFill>
              </a:rPr>
              <a:t>метапозиции</a:t>
            </a:r>
            <a:r>
              <a:rPr lang="ru-RU" sz="2200" b="1" dirty="0">
                <a:solidFill>
                  <a:schemeClr val="tx1"/>
                </a:solidFill>
              </a:rPr>
              <a:t>. Способность к </a:t>
            </a:r>
            <a:r>
              <a:rPr lang="ru-RU" sz="2200" b="1" dirty="0" err="1">
                <a:solidFill>
                  <a:schemeClr val="tx1"/>
                </a:solidFill>
              </a:rPr>
              <a:t>децентрации</a:t>
            </a:r>
            <a:endParaRPr lang="ru-RU" sz="2200" b="1" dirty="0">
              <a:solidFill>
                <a:schemeClr val="tx1"/>
              </a:solidFill>
            </a:endParaRPr>
          </a:p>
          <a:p>
            <a:pPr algn="l"/>
            <a:r>
              <a:rPr lang="ru-RU" sz="2200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5" name="Рисунок 4" descr="Человек">
            <a:extLst>
              <a:ext uri="{FF2B5EF4-FFF2-40B4-BE49-F238E27FC236}">
                <a16:creationId xmlns:a16="http://schemas.microsoft.com/office/drawing/2014/main" id="{8A3FE5C1-1D4F-FC44-B0AF-8FAD52B0A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420" y="4149080"/>
            <a:ext cx="914400" cy="914400"/>
          </a:xfrm>
          <a:prstGeom prst="rect">
            <a:avLst/>
          </a:prstGeom>
        </p:spPr>
      </p:pic>
      <p:pic>
        <p:nvPicPr>
          <p:cNvPr id="7" name="Рисунок 6" descr="Пользователь">
            <a:extLst>
              <a:ext uri="{FF2B5EF4-FFF2-40B4-BE49-F238E27FC236}">
                <a16:creationId xmlns:a16="http://schemas.microsoft.com/office/drawing/2014/main" id="{9177E037-D6EE-9F4D-931B-6F61B3BA2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8128" y="3561184"/>
            <a:ext cx="914400" cy="914400"/>
          </a:xfrm>
          <a:prstGeom prst="rect">
            <a:avLst/>
          </a:prstGeom>
        </p:spPr>
      </p:pic>
      <p:pic>
        <p:nvPicPr>
          <p:cNvPr id="9" name="Рисунок 8" descr="Пользователь">
            <a:extLst>
              <a:ext uri="{FF2B5EF4-FFF2-40B4-BE49-F238E27FC236}">
                <a16:creationId xmlns:a16="http://schemas.microsoft.com/office/drawing/2014/main" id="{5D1F1CB6-3119-C647-BC21-0BF272C1EF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23728" y="4916016"/>
            <a:ext cx="914400" cy="914400"/>
          </a:xfrm>
          <a:prstGeom prst="rect">
            <a:avLst/>
          </a:prstGeom>
        </p:spPr>
      </p:pic>
      <p:pic>
        <p:nvPicPr>
          <p:cNvPr id="11" name="Рисунок 10" descr="Родитель с младенцем">
            <a:extLst>
              <a:ext uri="{FF2B5EF4-FFF2-40B4-BE49-F238E27FC236}">
                <a16:creationId xmlns:a16="http://schemas.microsoft.com/office/drawing/2014/main" id="{6C517EB3-964E-9147-94A1-4CD2A9A88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00436" y="3109168"/>
            <a:ext cx="914400" cy="914400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5E4EA2D-BAFB-314F-B296-4D2B69D0106B}"/>
              </a:ext>
            </a:extLst>
          </p:cNvPr>
          <p:cNvCxnSpPr>
            <a:cxnSpLocks/>
          </p:cNvCxnSpPr>
          <p:nvPr/>
        </p:nvCxnSpPr>
        <p:spPr>
          <a:xfrm>
            <a:off x="1475656" y="4658072"/>
            <a:ext cx="792088" cy="4054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7C3F571-AFD6-C04F-BDAB-09FF5A37D1E5}"/>
              </a:ext>
            </a:extLst>
          </p:cNvPr>
          <p:cNvCxnSpPr>
            <a:cxnSpLocks/>
          </p:cNvCxnSpPr>
          <p:nvPr/>
        </p:nvCxnSpPr>
        <p:spPr>
          <a:xfrm>
            <a:off x="1903087" y="4157284"/>
            <a:ext cx="523292" cy="7621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89430AE-DDAA-134C-8568-4881A6B7199A}"/>
              </a:ext>
            </a:extLst>
          </p:cNvPr>
          <p:cNvCxnSpPr>
            <a:cxnSpLocks/>
          </p:cNvCxnSpPr>
          <p:nvPr/>
        </p:nvCxnSpPr>
        <p:spPr>
          <a:xfrm>
            <a:off x="2267744" y="4018384"/>
            <a:ext cx="783544" cy="3876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3B6F91F-B980-2641-9DF7-01861790E497}"/>
              </a:ext>
            </a:extLst>
          </p:cNvPr>
          <p:cNvCxnSpPr>
            <a:cxnSpLocks/>
          </p:cNvCxnSpPr>
          <p:nvPr/>
        </p:nvCxnSpPr>
        <p:spPr>
          <a:xfrm flipH="1">
            <a:off x="2980420" y="4606280"/>
            <a:ext cx="514908" cy="6886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904A7B8-E8E5-AF4A-8631-965754D7A5CE}"/>
              </a:ext>
            </a:extLst>
          </p:cNvPr>
          <p:cNvSpPr txBox="1"/>
          <p:nvPr/>
        </p:nvSpPr>
        <p:spPr>
          <a:xfrm>
            <a:off x="4982344" y="2328496"/>
            <a:ext cx="3780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Учет особенностей: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личности исследователя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личности исполнителя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отношений между исследователями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отношений между исполнителями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ситуации коммуникации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естественных и искусственных барьеров коммуникации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91CCCC5-C74C-2C4F-9E84-5CF7EF2D2BDE}"/>
              </a:ext>
            </a:extLst>
          </p:cNvPr>
          <p:cNvCxnSpPr>
            <a:cxnSpLocks/>
          </p:cNvCxnSpPr>
          <p:nvPr/>
        </p:nvCxnSpPr>
        <p:spPr>
          <a:xfrm flipH="1">
            <a:off x="1454342" y="3891136"/>
            <a:ext cx="229834" cy="3620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77D83BC-9149-5E47-B1F5-0D1BE622DEA7}"/>
              </a:ext>
            </a:extLst>
          </p:cNvPr>
          <p:cNvCxnSpPr>
            <a:cxnSpLocks/>
          </p:cNvCxnSpPr>
          <p:nvPr/>
        </p:nvCxnSpPr>
        <p:spPr>
          <a:xfrm flipV="1">
            <a:off x="1608820" y="4475584"/>
            <a:ext cx="1371600" cy="1306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943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784976" cy="331236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Методологическая конструкция «</a:t>
            </a:r>
            <a:r>
              <a:rPr lang="ru-RU" sz="2200" b="1" dirty="0" err="1">
                <a:solidFill>
                  <a:schemeClr val="tx1"/>
                </a:solidFill>
              </a:rPr>
              <a:t>Метапозиция</a:t>
            </a:r>
            <a:r>
              <a:rPr lang="ru-RU" sz="2200" b="1" dirty="0">
                <a:solidFill>
                  <a:schemeClr val="tx1"/>
                </a:solidFill>
              </a:rPr>
              <a:t>»</a:t>
            </a:r>
            <a:endParaRPr lang="ru-RU" sz="2200" dirty="0">
              <a:solidFill>
                <a:schemeClr val="tx1"/>
              </a:solidFill>
            </a:endParaRP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Методологическая конструкция «</a:t>
            </a:r>
            <a:r>
              <a:rPr lang="ru-RU" sz="2200" dirty="0" err="1">
                <a:solidFill>
                  <a:schemeClr val="tx1"/>
                </a:solidFill>
              </a:rPr>
              <a:t>метапозиция</a:t>
            </a:r>
            <a:r>
              <a:rPr lang="ru-RU" sz="2200" dirty="0">
                <a:solidFill>
                  <a:schemeClr val="tx1"/>
                </a:solidFill>
              </a:rPr>
              <a:t>» позволяет приблизиться к комплексности и </a:t>
            </a:r>
            <a:r>
              <a:rPr lang="ru-RU" sz="2200" dirty="0" err="1">
                <a:solidFill>
                  <a:schemeClr val="tx1"/>
                </a:solidFill>
              </a:rPr>
              <a:t>междисциплинарности</a:t>
            </a:r>
            <a:r>
              <a:rPr lang="ru-RU" sz="2200" dirty="0">
                <a:solidFill>
                  <a:schemeClr val="tx1"/>
                </a:solidFill>
              </a:rPr>
              <a:t> результатов исследования через принцип диалога, который осуществляет ученый в разных ракурсах исследовательской работы: как с общим полем (целостной картиной культуры, фиксируемой с помощью разных методов в данный момент и в данном месте), так и с другими исследовательскими фокусировками.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3F312E-2C2F-784A-9FEC-73867130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972" y="4053864"/>
            <a:ext cx="4314056" cy="280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88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B9BC9E8-5E97-BD47-835E-7A46CF34B1F8}"/>
              </a:ext>
            </a:extLst>
          </p:cNvPr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pic>
        <p:nvPicPr>
          <p:cNvPr id="2" name="курай">
            <a:hlinkClick r:id="" action="ppaction://media"/>
            <a:extLst>
              <a:ext uri="{FF2B5EF4-FFF2-40B4-BE49-F238E27FC236}">
                <a16:creationId xmlns:a16="http://schemas.microsoft.com/office/drawing/2014/main" id="{E723B9B4-BDC8-7441-9524-AED2E34E2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651" y="1012588"/>
            <a:ext cx="7544695" cy="4243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6887B6-B5B2-1B40-8EAC-CF7E0370B239}"/>
              </a:ext>
            </a:extLst>
          </p:cNvPr>
          <p:cNvSpPr txBox="1"/>
          <p:nvPr/>
        </p:nvSpPr>
        <p:spPr>
          <a:xfrm>
            <a:off x="35496" y="5288339"/>
            <a:ext cx="88569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Фрагмент фильма «И звучит доныне песня, людям в душу западая...» Музыкальная культура с. </a:t>
            </a:r>
            <a:r>
              <a:rPr lang="ru-RU" sz="1600" dirty="0" err="1"/>
              <a:t>Байгазино</a:t>
            </a:r>
            <a:r>
              <a:rPr lang="ru-RU" sz="1600" dirty="0"/>
              <a:t> </a:t>
            </a:r>
            <a:r>
              <a:rPr lang="ru-RU" sz="1600" dirty="0" err="1"/>
              <a:t>Бурзянского</a:t>
            </a:r>
            <a:r>
              <a:rPr lang="ru-RU" sz="1600" dirty="0"/>
              <a:t> района Республики Башкортостан. Группа «Социокультурная психология и антропология» Лицея №1553 «Лицей на Донской», 2012</a:t>
            </a:r>
          </a:p>
          <a:p>
            <a:pPr algn="ctr"/>
            <a:r>
              <a:rPr lang="ru-RU" sz="1900" b="1" dirty="0"/>
              <a:t>Фрагмент действия как голограмма ключевых смыслов культуры и ее традиций: увеличение объемности видения при увеличении позиций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17574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Человек в контексте традиционной культуры: </a:t>
            </a:r>
            <a:br>
              <a:rPr lang="ru-RU" sz="2400" b="1" dirty="0"/>
            </a:br>
            <a:r>
              <a:rPr lang="ru-RU" sz="2400" b="1" dirty="0"/>
              <a:t>мета позиция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212303" y="4149080"/>
            <a:ext cx="8824193" cy="252028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1</a:t>
            </a:r>
            <a:r>
              <a:rPr lang="ru-RU" sz="2000" b="1" dirty="0">
                <a:solidFill>
                  <a:schemeClr val="tx1"/>
                </a:solidFill>
              </a:rPr>
              <a:t>. Колыбельная в музыкально-словесном воплощении в контексте культуры в целом </a:t>
            </a:r>
            <a:r>
              <a:rPr lang="ru-RU" sz="2000" dirty="0">
                <a:solidFill>
                  <a:schemeClr val="tx1"/>
                </a:solidFill>
              </a:rPr>
              <a:t>–  </a:t>
            </a:r>
            <a:r>
              <a:rPr lang="ru-RU" sz="2000" dirty="0"/>
              <a:t>как уникальный культурный феномен, имеющий культурно-специфичный смысл единства текста и мелодии (</a:t>
            </a:r>
            <a:r>
              <a:rPr lang="ru-RU" sz="2000" b="1" dirty="0"/>
              <a:t>культурология</a:t>
            </a:r>
            <a:r>
              <a:rPr lang="ru-RU" sz="2000" dirty="0"/>
              <a:t>)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2. </a:t>
            </a:r>
            <a:r>
              <a:rPr lang="ru-RU" sz="2000" b="1" dirty="0">
                <a:solidFill>
                  <a:schemeClr val="tx1"/>
                </a:solidFill>
              </a:rPr>
              <a:t>Колыбельная в контексте процесса укачивания </a:t>
            </a:r>
            <a:r>
              <a:rPr lang="ru-RU" sz="2000" dirty="0">
                <a:solidFill>
                  <a:schemeClr val="tx1"/>
                </a:solidFill>
              </a:rPr>
              <a:t>– </a:t>
            </a:r>
            <a:r>
              <a:rPr lang="ru-RU" sz="2000" dirty="0"/>
              <a:t>как обряд, состоящий из последовательных действий, имеющих свои универсалии в разных культурах (</a:t>
            </a:r>
            <a:r>
              <a:rPr lang="ru-RU" sz="2000" b="1" dirty="0"/>
              <a:t>визуальная антропология</a:t>
            </a:r>
            <a:r>
              <a:rPr lang="ru-RU" sz="2000" dirty="0"/>
              <a:t>)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3. </a:t>
            </a:r>
            <a:r>
              <a:rPr lang="ru-RU" sz="2000" b="1" dirty="0">
                <a:solidFill>
                  <a:schemeClr val="tx1"/>
                </a:solidFill>
              </a:rPr>
              <a:t>Колыбельная – </a:t>
            </a:r>
            <a:r>
              <a:rPr lang="ru-RU" sz="2000" dirty="0">
                <a:solidFill>
                  <a:schemeClr val="tx1"/>
                </a:solidFill>
              </a:rPr>
              <a:t>как бессознательный и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ru-RU" sz="2000" dirty="0">
                <a:solidFill>
                  <a:schemeClr val="tx1"/>
                </a:solidFill>
              </a:rPr>
              <a:t>или осознаваемый культурно </a:t>
            </a:r>
            <a:r>
              <a:rPr lang="ru-RU" sz="2000" dirty="0" err="1">
                <a:solidFill>
                  <a:schemeClr val="tx1"/>
                </a:solidFill>
              </a:rPr>
              <a:t>детерменированный</a:t>
            </a:r>
            <a:r>
              <a:rPr lang="ru-RU" sz="2000" dirty="0">
                <a:solidFill>
                  <a:schemeClr val="tx1"/>
                </a:solidFill>
              </a:rPr>
              <a:t> процесс работы сознания (</a:t>
            </a:r>
            <a:r>
              <a:rPr lang="ru-RU" sz="2000" b="1" dirty="0">
                <a:solidFill>
                  <a:schemeClr val="tx1"/>
                </a:solidFill>
              </a:rPr>
              <a:t>психология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" name="Picture 5" descr="у колыбели">
            <a:extLst>
              <a:ext uri="{FF2B5EF4-FFF2-40B4-BE49-F238E27FC236}">
                <a16:creationId xmlns:a16="http://schemas.microsoft.com/office/drawing/2014/main" id="{1B0EF04B-C567-8D4C-A04C-658D9357B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1881" y="856326"/>
            <a:ext cx="2400237" cy="320113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791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8DEE32E-355D-F14C-BF96-D104B0F16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943251"/>
              </p:ext>
            </p:extLst>
          </p:nvPr>
        </p:nvGraphicFramePr>
        <p:xfrm>
          <a:off x="1115616" y="1854962"/>
          <a:ext cx="6984776" cy="5003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2B5464-422F-6545-B89C-F3418FE09633}"/>
              </a:ext>
            </a:extLst>
          </p:cNvPr>
          <p:cNvSpPr/>
          <p:nvPr/>
        </p:nvSpPr>
        <p:spPr>
          <a:xfrm>
            <a:off x="251520" y="98072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Особенности применения </a:t>
            </a:r>
            <a:r>
              <a:rPr lang="ru-RU" sz="2400" b="1" dirty="0" err="1"/>
              <a:t>метапозиции</a:t>
            </a:r>
            <a:r>
              <a:rPr lang="ru-RU" sz="2400" b="1" dirty="0"/>
              <a:t> </a:t>
            </a:r>
          </a:p>
          <a:p>
            <a:pPr algn="ctr"/>
            <a:r>
              <a:rPr lang="ru-RU" sz="2400" b="1" dirty="0"/>
              <a:t>на различных этапах полевого исследования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1073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2560" y="1196752"/>
            <a:ext cx="8640960" cy="3816423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Решение обозначенных в начале доклада проблем построения комплексного междисциплинарного исследования человека в контексте традиционной культуры через категорию «</a:t>
            </a:r>
            <a:r>
              <a:rPr lang="ru-RU" sz="2200" b="1" dirty="0" err="1">
                <a:solidFill>
                  <a:schemeClr val="tx1"/>
                </a:solidFill>
              </a:rPr>
              <a:t>метапозиция</a:t>
            </a:r>
            <a:r>
              <a:rPr lang="ru-RU" sz="2200" b="1" dirty="0">
                <a:solidFill>
                  <a:schemeClr val="tx1"/>
                </a:solidFill>
              </a:rPr>
              <a:t>»</a:t>
            </a:r>
          </a:p>
          <a:p>
            <a:endParaRPr lang="ru-RU" sz="2200" b="1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r>
              <a:rPr lang="ru-RU" sz="2200" b="1" i="1" dirty="0">
                <a:solidFill>
                  <a:schemeClr val="tx1"/>
                </a:solidFill>
              </a:rPr>
              <a:t>Проблема определения предмета научного поля</a:t>
            </a:r>
          </a:p>
          <a:p>
            <a:pPr algn="just"/>
            <a:r>
              <a:rPr lang="ru-RU" sz="2200" dirty="0">
                <a:solidFill>
                  <a:schemeClr val="tx1"/>
                </a:solidFill>
              </a:rPr>
              <a:t>Подход В.И. Вернадского: </a:t>
            </a:r>
            <a:r>
              <a:rPr lang="ru-RU" sz="2200" b="1" dirty="0">
                <a:solidFill>
                  <a:schemeClr val="tx1"/>
                </a:solidFill>
              </a:rPr>
              <a:t>наука развивается не из конкретной научной области, а из стремления понять суть самого явления и его проблематику. </a:t>
            </a:r>
            <a:r>
              <a:rPr lang="ru-RU" sz="2200" dirty="0">
                <a:solidFill>
                  <a:schemeClr val="tx1"/>
                </a:solidFill>
              </a:rPr>
              <a:t>Учитывая расширение научного знания, необходим диалог наук. </a:t>
            </a:r>
            <a:r>
              <a:rPr lang="ru-RU" sz="2200" dirty="0" err="1">
                <a:solidFill>
                  <a:schemeClr val="tx1"/>
                </a:solidFill>
              </a:rPr>
              <a:t>Метапозиция</a:t>
            </a:r>
            <a:r>
              <a:rPr lang="ru-RU" sz="2200" dirty="0">
                <a:solidFill>
                  <a:schemeClr val="tx1"/>
                </a:solidFill>
              </a:rPr>
              <a:t> предоставляет для этого универсальный механизм.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A3ABDB-8969-0A40-AA1B-4C2258A0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4631110"/>
            <a:ext cx="3347864" cy="22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4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52013"/>
            <a:ext cx="8784976" cy="280831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200" i="1" dirty="0">
                <a:solidFill>
                  <a:schemeClr val="tx1"/>
                </a:solidFill>
              </a:rPr>
              <a:t>Проблемы, возникающие в процессе построения комплексного междисциплинарного исследования:</a:t>
            </a:r>
            <a:r>
              <a:rPr lang="ru-RU" sz="2200" b="1" i="1" dirty="0">
                <a:solidFill>
                  <a:schemeClr val="tx1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1. Проблема определения предмета научного поля:</a:t>
            </a:r>
          </a:p>
          <a:p>
            <a:pPr algn="just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- что мы исследуем? (например, каждое научное направление по-своему определяет одни и те же понятия и использует свои методики для соответствующего исследования).</a:t>
            </a:r>
          </a:p>
          <a:p>
            <a:pPr algn="just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- разные предметы исследования находятся «рядом» или возможно объединение? (реальность целостна, а изучаются ее отдельные аспекты, зачастую без взаимосвязи их друг с другом)</a:t>
            </a:r>
          </a:p>
        </p:txBody>
      </p:sp>
      <p:pic>
        <p:nvPicPr>
          <p:cNvPr id="6" name="Picture 9" descr="сканирование0048">
            <a:extLst>
              <a:ext uri="{FF2B5EF4-FFF2-40B4-BE49-F238E27FC236}">
                <a16:creationId xmlns:a16="http://schemas.microsoft.com/office/drawing/2014/main" id="{7DBEAC15-1EA7-E446-8B32-C5C4D28DA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"/>
          <a:stretch/>
        </p:blipFill>
        <p:spPr bwMode="auto">
          <a:xfrm>
            <a:off x="2447602" y="1009150"/>
            <a:ext cx="4176787" cy="30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1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640960" cy="5400600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Решение обозначенных проблем построения комплексного междисциплинарного исследования человека в контексте традиционной культуры через категорию «</a:t>
            </a:r>
            <a:r>
              <a:rPr lang="ru-RU" sz="2200" b="1" dirty="0" err="1">
                <a:solidFill>
                  <a:schemeClr val="tx1"/>
                </a:solidFill>
              </a:rPr>
              <a:t>метапозиция</a:t>
            </a:r>
            <a:r>
              <a:rPr lang="ru-RU" sz="2200" b="1" dirty="0">
                <a:solidFill>
                  <a:schemeClr val="tx1"/>
                </a:solidFill>
              </a:rPr>
              <a:t>»</a:t>
            </a:r>
            <a:endParaRPr lang="ru-RU" sz="2200" dirty="0">
              <a:solidFill>
                <a:schemeClr val="tx1"/>
              </a:solidFill>
            </a:endParaRPr>
          </a:p>
          <a:p>
            <a:pPr algn="just"/>
            <a:r>
              <a:rPr lang="ru-RU" sz="2200" b="1" i="1" dirty="0">
                <a:solidFill>
                  <a:schemeClr val="tx1"/>
                </a:solidFill>
              </a:rPr>
              <a:t>2. Низкая эффективность позитивистских методов применительно к полевым исследованиям традиционной культуры: </a:t>
            </a:r>
          </a:p>
          <a:p>
            <a:pPr marL="342900" indent="-342900" algn="just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мы исследуем предъявляемую реальность с «сценической» ситуации коммуникации;</a:t>
            </a:r>
          </a:p>
          <a:p>
            <a:pPr marL="342900" indent="-342900" algn="just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для объективизации данных, полученных в результате интерпретации собранного материала, используется метод сопоставления (с данными прошлых лет, полученными другими собирателями);</a:t>
            </a:r>
          </a:p>
          <a:p>
            <a:pPr marL="342900" indent="-342900" algn="just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в результате выявляются результаты, сохраняющиеся вне зависимости от личности собирателя, и данные, получение которых сильно зависит от личности собирателя.</a:t>
            </a:r>
          </a:p>
        </p:txBody>
      </p:sp>
    </p:spTree>
    <p:extLst>
      <p:ext uri="{BB962C8B-B14F-4D97-AF65-F5344CB8AC3E}">
        <p14:creationId xmlns:p14="http://schemas.microsoft.com/office/powerpoint/2010/main" val="567755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5516" y="1268760"/>
            <a:ext cx="8712968" cy="5472608"/>
          </a:xfrm>
        </p:spPr>
        <p:txBody>
          <a:bodyPr>
            <a:noAutofit/>
          </a:bodyPr>
          <a:lstStyle/>
          <a:p>
            <a:pPr algn="l"/>
            <a:r>
              <a:rPr lang="ru-RU" sz="2200" b="1" dirty="0">
                <a:solidFill>
                  <a:schemeClr val="tx1"/>
                </a:solidFill>
              </a:rPr>
              <a:t>Проблемы в построении комплексного междисциплинарного исследования человека в контексте традиционной культуры</a:t>
            </a:r>
          </a:p>
          <a:p>
            <a:pPr algn="l"/>
            <a:endParaRPr lang="ru-RU" sz="22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200" b="1" i="1" dirty="0">
                <a:solidFill>
                  <a:schemeClr val="tx1"/>
                </a:solidFill>
              </a:rPr>
              <a:t>3. Каждый собиратель в группе имеет свою исследовательскую фокусировку и «своих» респондентов: </a:t>
            </a:r>
            <a:r>
              <a:rPr lang="ru-RU" sz="2200" i="1" dirty="0">
                <a:solidFill>
                  <a:schemeClr val="tx1"/>
                </a:solidFill>
              </a:rPr>
              <a:t>но общность – не сумма частностей. </a:t>
            </a:r>
          </a:p>
          <a:p>
            <a:pPr algn="l">
              <a:spcBef>
                <a:spcPts val="0"/>
              </a:spcBef>
            </a:pPr>
            <a:r>
              <a:rPr lang="ru-RU" sz="2200" b="1" i="1" dirty="0">
                <a:solidFill>
                  <a:schemeClr val="tx1"/>
                </a:solidFill>
              </a:rPr>
              <a:t>4. Проблема эклектичности изложения материала: </a:t>
            </a:r>
            <a:r>
              <a:rPr lang="ru-RU" sz="2200" i="1" dirty="0">
                <a:solidFill>
                  <a:schemeClr val="tx1"/>
                </a:solidFill>
              </a:rPr>
              <a:t>каждая научная область обладает своей терминологией и «языком».</a:t>
            </a:r>
          </a:p>
          <a:p>
            <a:pPr algn="l">
              <a:spcBef>
                <a:spcPts val="0"/>
              </a:spcBef>
            </a:pPr>
            <a:endParaRPr lang="ru-RU" sz="2200" u="sng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</a:rPr>
              <a:t>В процессе применения </a:t>
            </a:r>
            <a:r>
              <a:rPr lang="ru-RU" sz="2200" b="1" dirty="0" err="1">
                <a:solidFill>
                  <a:schemeClr val="tx1"/>
                </a:solidFill>
              </a:rPr>
              <a:t>метапозиции</a:t>
            </a:r>
            <a:r>
              <a:rPr lang="ru-RU" sz="2200" b="1" dirty="0">
                <a:solidFill>
                  <a:schemeClr val="tx1"/>
                </a:solidFill>
              </a:rPr>
              <a:t> должны быть унифицированы:</a:t>
            </a:r>
          </a:p>
          <a:p>
            <a:pPr marL="285750" indent="-28575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способы фиксации и архивации материалов (это дает возможность иметь общий материал);</a:t>
            </a:r>
          </a:p>
          <a:p>
            <a:pPr marL="285750" indent="-28575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принцип комплексности от конкретики поля исследования;</a:t>
            </a:r>
          </a:p>
          <a:p>
            <a:pPr marL="285750" indent="-28575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метаязык по ключевым категориям, фиксирующих феномены в поле</a:t>
            </a:r>
          </a:p>
        </p:txBody>
      </p:sp>
    </p:spTree>
    <p:extLst>
      <p:ext uri="{BB962C8B-B14F-4D97-AF65-F5344CB8AC3E}">
        <p14:creationId xmlns:p14="http://schemas.microsoft.com/office/powerpoint/2010/main" val="4173074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916371"/>
            <a:ext cx="8784976" cy="2808312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>
                <a:solidFill>
                  <a:schemeClr val="tx1"/>
                </a:solidFill>
              </a:rPr>
              <a:t>По каким критериям можно идентифицировать статью, написанную с определенной исследовательской позиции, но претендующую на комплексность:</a:t>
            </a:r>
          </a:p>
          <a:p>
            <a:pPr marL="285750" indent="-28575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принцип диалога с представителями других научных специальностей (может осуществляться с живыми специалистами, может – через книги представителей других наук);</a:t>
            </a:r>
          </a:p>
          <a:p>
            <a:pPr marL="285750" indent="-285750" algn="l">
              <a:buFontTx/>
              <a:buChar char="-"/>
            </a:pPr>
            <a:r>
              <a:rPr lang="ru-RU" sz="2200" dirty="0">
                <a:solidFill>
                  <a:schemeClr val="tx1"/>
                </a:solidFill>
              </a:rPr>
              <a:t>взаимное обогащение исследовательских позиций (удержание собственной фокусировки при учете других позиций)</a:t>
            </a:r>
          </a:p>
          <a:p>
            <a:pPr algn="l"/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5" name="Picture 10" descr="0236">
            <a:extLst>
              <a:ext uri="{FF2B5EF4-FFF2-40B4-BE49-F238E27FC236}">
                <a16:creationId xmlns:a16="http://schemas.microsoft.com/office/drawing/2014/main" id="{F0B59A0F-7A44-AC43-869A-AFFB7E14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18231"/>
            <a:ext cx="3816424" cy="28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04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05" y="1268760"/>
            <a:ext cx="8784976" cy="122413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Перспективы дальнейшей разработки и апробации данного подхода «в поле» и как основания для написания совместных научных обобщений экспедиционных материалов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0B6CBF1D-E2D4-A94A-8937-DD7885CCC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160834"/>
              </p:ext>
            </p:extLst>
          </p:nvPr>
        </p:nvGraphicFramePr>
        <p:xfrm>
          <a:off x="575556" y="2492896"/>
          <a:ext cx="79208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614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/>
              <a:t>Этническая </a:t>
            </a:r>
            <a:r>
              <a:rPr lang="ru-RU" sz="2200" b="1" dirty="0" smtClean="0"/>
              <a:t>идентичность</a:t>
            </a:r>
            <a:r>
              <a:rPr lang="en-US" sz="2200" b="1" dirty="0" smtClean="0"/>
              <a:t> </a:t>
            </a:r>
            <a:r>
              <a:rPr lang="ru-RU" sz="2200" dirty="0" smtClean="0"/>
              <a:t>– </a:t>
            </a:r>
            <a:r>
              <a:rPr lang="ru-RU" sz="2200" dirty="0"/>
              <a:t>это ре­зультат </a:t>
            </a:r>
            <a:r>
              <a:rPr lang="ru-RU" sz="2200" dirty="0" err="1"/>
              <a:t>когнитивно</a:t>
            </a:r>
            <a:r>
              <a:rPr lang="ru-RU" sz="2200" dirty="0"/>
              <a:t>-эмоционального процесса осознания себя представителем этноса, определенная степень отождествления себя с ним и отделения от других этносов. </a:t>
            </a:r>
            <a:endParaRPr lang="ru-RU" sz="2200" dirty="0" smtClean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2200" b="1" dirty="0" smtClean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 smtClean="0"/>
              <a:t>Предмет</a:t>
            </a:r>
            <a:r>
              <a:rPr lang="ru-RU" sz="2200" b="1" dirty="0"/>
              <a:t>: </a:t>
            </a:r>
            <a:r>
              <a:rPr lang="ru-RU" sz="2200" dirty="0" smtClean="0"/>
              <a:t>категория эмоционального переживания</a:t>
            </a:r>
            <a:r>
              <a:rPr lang="ru-RU" sz="2200" dirty="0"/>
              <a:t>, </a:t>
            </a:r>
            <a:r>
              <a:rPr lang="ru-RU" sz="2200" dirty="0" smtClean="0"/>
              <a:t>оценки </a:t>
            </a:r>
            <a:r>
              <a:rPr lang="ru-RU" sz="2200" dirty="0"/>
              <a:t>этого тождества</a:t>
            </a:r>
            <a:r>
              <a:rPr lang="ru-RU" sz="2200" dirty="0" smtClean="0"/>
              <a:t>.</a:t>
            </a:r>
            <a:r>
              <a:rPr lang="ru-RU" sz="2200" b="1" dirty="0"/>
              <a:t> </a:t>
            </a:r>
            <a:endParaRPr lang="ru-RU" sz="2200" b="1" dirty="0" smtClean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2200" b="1" dirty="0" smtClean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 smtClean="0"/>
              <a:t>Методы </a:t>
            </a:r>
            <a:r>
              <a:rPr lang="ru-RU" sz="2200" dirty="0"/>
              <a:t>– опросные методики (анкеты, интервью), выявляющие степень значимости для респондента своего тождества с </a:t>
            </a:r>
            <a:r>
              <a:rPr lang="ru-RU" sz="2200" dirty="0" err="1"/>
              <a:t>этногруппой</a:t>
            </a:r>
            <a:r>
              <a:rPr lang="ru-RU" sz="2200" dirty="0"/>
              <a:t>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Донцов А.И., Стефаненко Т.Г., </a:t>
            </a:r>
            <a:r>
              <a:rPr lang="ru-RU" sz="1400" dirty="0" err="1"/>
              <a:t>Уталиева</a:t>
            </a:r>
            <a:r>
              <a:rPr lang="ru-RU" sz="1400" dirty="0"/>
              <a:t> Ж. Т. Язык как фактор этнической идентичности</a:t>
            </a:r>
            <a:r>
              <a:rPr lang="en-US" sz="1400" dirty="0"/>
              <a:t> </a:t>
            </a:r>
            <a:r>
              <a:rPr lang="ru-RU" sz="1400" dirty="0"/>
              <a:t>//</a:t>
            </a:r>
            <a:r>
              <a:rPr lang="en-US" sz="1400" dirty="0"/>
              <a:t> </a:t>
            </a:r>
            <a:r>
              <a:rPr lang="ru-RU" sz="1400" dirty="0"/>
              <a:t>Вопросы психологии. 1997. № 4. С.75–86.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/>
              <a:t>Стефаненко Т.Г. Этнопсихология. Учебник</a:t>
            </a:r>
            <a:r>
              <a:rPr lang="en-US" sz="1400" dirty="0"/>
              <a:t>&amp; </a:t>
            </a:r>
            <a:r>
              <a:rPr lang="ru-RU" sz="1400" dirty="0"/>
              <a:t>М.: Аспект-пресс, 2014.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</p:spTree>
    <p:extLst>
      <p:ext uri="{BB962C8B-B14F-4D97-AF65-F5344CB8AC3E}">
        <p14:creationId xmlns:p14="http://schemas.microsoft.com/office/powerpoint/2010/main" val="207181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5400600"/>
          </a:xfrm>
        </p:spPr>
        <p:txBody>
          <a:bodyPr>
            <a:noAutofit/>
          </a:bodyPr>
          <a:lstStyle/>
          <a:p>
            <a:pPr marL="0" indent="357188" algn="just">
              <a:spcBef>
                <a:spcPts val="0"/>
              </a:spcBef>
              <a:buNone/>
            </a:pPr>
            <a:r>
              <a:rPr lang="ru-RU" sz="2200" b="1" dirty="0"/>
              <a:t>Энциклопедия «Культурология» </a:t>
            </a:r>
            <a:r>
              <a:rPr lang="ru-RU" sz="2200" dirty="0"/>
              <a:t>(с. 725-726):</a:t>
            </a:r>
          </a:p>
          <a:p>
            <a:pPr marL="0" indent="357188" algn="just">
              <a:spcBef>
                <a:spcPts val="0"/>
              </a:spcBef>
              <a:buNone/>
            </a:pPr>
            <a:r>
              <a:rPr lang="ru-RU" sz="2200" dirty="0"/>
              <a:t>«</a:t>
            </a:r>
            <a:r>
              <a:rPr lang="ru-RU" sz="2200" b="1" dirty="0"/>
              <a:t>Идентичность</a:t>
            </a:r>
            <a:r>
              <a:rPr lang="ru-RU" sz="2200" dirty="0"/>
              <a:t> — психологическое представление человека о своем Я, характеризующееся субъективным чувством своей индивидуальной </a:t>
            </a:r>
            <a:r>
              <a:rPr lang="ru-RU" sz="2200" dirty="0" err="1"/>
              <a:t>самотождественности</a:t>
            </a:r>
            <a:r>
              <a:rPr lang="ru-RU" sz="2200" dirty="0"/>
              <a:t> и целостности; отождествление человеком самого себя (частично осознаваемое, частично неосознаваемое) с теми или иными типологическими категориями (социальным статусом, полом, возрастом, ролью, образцом, нормой, группой, культурой и т.п.)…».</a:t>
            </a:r>
            <a:endParaRPr lang="en-US" sz="2200" dirty="0"/>
          </a:p>
          <a:p>
            <a:pPr marL="0" indent="357188" algn="just">
              <a:spcBef>
                <a:spcPts val="0"/>
              </a:spcBef>
              <a:buNone/>
            </a:pPr>
            <a:r>
              <a:rPr lang="ru-RU" sz="2200" b="1" dirty="0"/>
              <a:t>Предмет исследования</a:t>
            </a:r>
            <a:r>
              <a:rPr lang="ru-RU" sz="2200" dirty="0"/>
              <a:t>: как проявляется этническая идентичность в реалиях культуры (в литературе, живописи, кинематографе, национальных праздниках и др.); коллективные идентификационные символы в культуре.</a:t>
            </a:r>
          </a:p>
          <a:p>
            <a:pPr marL="0" indent="357188" algn="just">
              <a:spcBef>
                <a:spcPts val="0"/>
              </a:spcBef>
              <a:buNone/>
            </a:pPr>
            <a:r>
              <a:rPr lang="ru-RU" sz="2200" b="1" dirty="0"/>
              <a:t>Методы:</a:t>
            </a:r>
            <a:r>
              <a:rPr lang="ru-RU" sz="2200" dirty="0"/>
              <a:t> наблюдение, интервью и методы, связанные с анализом художественных текстов (системный, аксиологический, структурно-функциональный, типологический, системно-</a:t>
            </a:r>
            <a:r>
              <a:rPr lang="ru-RU" sz="2200" dirty="0" err="1"/>
              <a:t>этнофонический</a:t>
            </a:r>
            <a:r>
              <a:rPr lang="ru-RU" sz="2200" dirty="0"/>
              <a:t>  и др.).</a:t>
            </a:r>
          </a:p>
          <a:p>
            <a:pPr marL="0" indent="357188" algn="just">
              <a:spcBef>
                <a:spcPts val="0"/>
              </a:spcBef>
              <a:buNone/>
            </a:pPr>
            <a:endParaRPr lang="ru-RU" sz="2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</p:spTree>
    <p:extLst>
      <p:ext uri="{BB962C8B-B14F-4D97-AF65-F5344CB8AC3E}">
        <p14:creationId xmlns:p14="http://schemas.microsoft.com/office/powerpoint/2010/main" val="117494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3"/>
            <a:ext cx="4132750" cy="226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frida calo la llorona muerte pelic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0" y="4077072"/>
            <a:ext cx="4171194" cy="22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la llorona en el arte mexic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5" y="1005677"/>
            <a:ext cx="2011049" cy="28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la llorona en el arte mexic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07605"/>
            <a:ext cx="2104684" cy="286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la llorona en la cultura chica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13656"/>
            <a:ext cx="2195336" cy="2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ages.artprints.com/MOV/large/mov2995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62" y="1005677"/>
            <a:ext cx="1866806" cy="286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566" y="3645024"/>
            <a:ext cx="8964488" cy="2922628"/>
          </a:xfrm>
        </p:spPr>
        <p:txBody>
          <a:bodyPr>
            <a:noAutofit/>
          </a:bodyPr>
          <a:lstStyle/>
          <a:p>
            <a:pPr marL="0" indent="357188" algn="just">
              <a:spcBef>
                <a:spcPts val="0"/>
              </a:spcBef>
              <a:buNone/>
            </a:pPr>
            <a:r>
              <a:rPr lang="ru-RU" sz="2000" b="1" dirty="0"/>
              <a:t>Хуана </a:t>
            </a:r>
            <a:r>
              <a:rPr lang="ru-RU" sz="2000" b="1" dirty="0" err="1"/>
              <a:t>Алисия</a:t>
            </a:r>
            <a:r>
              <a:rPr lang="ru-RU" sz="2000" b="1" dirty="0"/>
              <a:t>. «Священные воды Ла </a:t>
            </a:r>
            <a:r>
              <a:rPr lang="ru-RU" sz="2000" b="1" dirty="0" err="1"/>
              <a:t>Йороны</a:t>
            </a:r>
            <a:r>
              <a:rPr lang="ru-RU" sz="2000" b="1" dirty="0"/>
              <a:t>» (2004 г., Сан-Франциско). </a:t>
            </a:r>
            <a:r>
              <a:rPr lang="ru-RU" sz="2000" dirty="0" err="1"/>
              <a:t>Алисия</a:t>
            </a:r>
            <a:r>
              <a:rPr lang="ru-RU" sz="2000" dirty="0"/>
              <a:t>: «В образе Ла </a:t>
            </a:r>
            <a:r>
              <a:rPr lang="ru-RU" sz="2000" dirty="0" err="1"/>
              <a:t>Йороны</a:t>
            </a:r>
            <a:r>
              <a:rPr lang="ru-RU" sz="2000" dirty="0"/>
              <a:t> переплетается история женщин Боливии, Индии и </a:t>
            </a:r>
            <a:r>
              <a:rPr lang="ru-RU" sz="2000" dirty="0" err="1"/>
              <a:t>мексикано</a:t>
            </a:r>
            <a:r>
              <a:rPr lang="ru-RU" sz="2000" dirty="0"/>
              <a:t>-американской границы. Здесь охватывается история боливийцев в </a:t>
            </a:r>
            <a:r>
              <a:rPr lang="ru-RU" sz="2000" dirty="0" err="1"/>
              <a:t>Кочабамбе</a:t>
            </a:r>
            <a:r>
              <a:rPr lang="ru-RU" sz="2000" dirty="0"/>
              <a:t>, которые сражались против скупки Корпорацией </a:t>
            </a:r>
            <a:r>
              <a:rPr lang="ru-RU" sz="2000" dirty="0" err="1"/>
              <a:t>Бектел</a:t>
            </a:r>
            <a:r>
              <a:rPr lang="ru-RU" sz="2000" dirty="0"/>
              <a:t> прав на воду в их стране; индийских работниц в </a:t>
            </a:r>
            <a:r>
              <a:rPr lang="ru-RU" sz="2000" dirty="0" err="1"/>
              <a:t>Нармада</a:t>
            </a:r>
            <a:r>
              <a:rPr lang="ru-RU" sz="2000" dirty="0"/>
              <a:t> </a:t>
            </a:r>
            <a:r>
              <a:rPr lang="ru-RU" sz="2000" dirty="0" err="1"/>
              <a:t>Вэллей</a:t>
            </a:r>
            <a:r>
              <a:rPr lang="ru-RU" sz="2000" dirty="0"/>
              <a:t>, протестующих против</a:t>
            </a:r>
            <a:r>
              <a:rPr lang="en-US" sz="2000" dirty="0"/>
              <a:t> </a:t>
            </a:r>
            <a:r>
              <a:rPr lang="ru-RU" sz="2000" dirty="0"/>
              <a:t>безответственного государственного строительства плотины на р. </a:t>
            </a:r>
            <a:r>
              <a:rPr lang="ru-RU" sz="2000" dirty="0" err="1"/>
              <a:t>Нармада</a:t>
            </a:r>
            <a:r>
              <a:rPr lang="ru-RU" sz="2000" dirty="0"/>
              <a:t>, приведших к затоплению прибрежных населенных зон, и «женщин в черном», протестующих против нерасследованных массовых убийств женщин на фабриках в </a:t>
            </a:r>
            <a:r>
              <a:rPr lang="ru-RU" sz="2000" dirty="0" err="1"/>
              <a:t>Хуаресе</a:t>
            </a:r>
            <a:r>
              <a:rPr lang="ru-RU" sz="2000" dirty="0"/>
              <a:t>…».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  <p:pic>
        <p:nvPicPr>
          <p:cNvPr id="1030" name="Picture 6" descr="Картинки по запросу la llorona en la cultura chic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8699"/>
            <a:ext cx="3456384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la llorona en mur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74" y="992425"/>
            <a:ext cx="4510606" cy="25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500" y="3275223"/>
            <a:ext cx="88569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Коллективные идентификационные символы:</a:t>
            </a:r>
          </a:p>
          <a:p>
            <a:pPr indent="-342900" algn="just">
              <a:buFontTx/>
              <a:buChar char="-"/>
            </a:pPr>
            <a:r>
              <a:rPr lang="ru-RU" sz="2000" i="1" dirty="0"/>
              <a:t>не биологические/генетические/расовые – </a:t>
            </a:r>
            <a:r>
              <a:rPr lang="ru-RU" sz="2000" dirty="0"/>
              <a:t>люди, которые верят в данную идентификационную систему могут не иметь никакой общей генетической характеристики с людьми, которые в нее верят в более позднее время;</a:t>
            </a:r>
          </a:p>
          <a:p>
            <a:pPr indent="-342900" algn="just">
              <a:buFontTx/>
              <a:buChar char="-"/>
            </a:pPr>
            <a:r>
              <a:rPr lang="ru-RU" sz="2000" i="1" dirty="0"/>
              <a:t>символические</a:t>
            </a:r>
            <a:r>
              <a:rPr lang="ru-RU" sz="2000" dirty="0"/>
              <a:t> – состоят из элементов, значение которых «закодировано» в различных формах;</a:t>
            </a:r>
          </a:p>
          <a:p>
            <a:pPr indent="-342900" algn="just">
              <a:buFontTx/>
              <a:buChar char="-"/>
            </a:pPr>
            <a:r>
              <a:rPr lang="ru-RU" sz="2000" i="1" dirty="0"/>
              <a:t>системные – </a:t>
            </a:r>
            <a:r>
              <a:rPr lang="ru-RU" sz="2000" dirty="0"/>
              <a:t>«поддерживают» друг друга в значениях, в историческом контексте, в эмоциональном наполнении; смыслы, которые включаются этнической группой в идентификационный комплекс, значимы для нее; он временны (набор символических форм может меняться) и проявляются в условиях оппозиции.</a:t>
            </a:r>
            <a:endParaRPr lang="ru-RU" sz="2400" dirty="0"/>
          </a:p>
        </p:txBody>
      </p:sp>
      <p:pic>
        <p:nvPicPr>
          <p:cNvPr id="5" name="Picture 4" descr="http://4.bp.blogspot.com/-an9exKwJZEo/TueZfxm50WI/AAAAAAAABbU/5DyULlEWeH4/s1600/Our+Lady+of+Guadalu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12" y="968803"/>
            <a:ext cx="1460154" cy="2270695"/>
          </a:xfrm>
          <a:prstGeom prst="rect">
            <a:avLst/>
          </a:prstGeom>
          <a:noFill/>
          <a:ln w="50800">
            <a:solidFill>
              <a:srgbClr val="0054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3.google.com/images?q=tbn:ANd9GcQ6bHDMGuTP5HIsbCoD88LOg6UARMFNhvApXGRfwiwEX4kJbbo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5580" y="1039349"/>
            <a:ext cx="2695206" cy="2101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6" descr="https://encrypted-tbn0.google.com/images?q=tbn:ANd9GcSnPhClvnwfKbZGwMJyh2G2lg9VbfZqwh6DhJwDkOAik1EN2Xs3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784" y="980299"/>
            <a:ext cx="3024336" cy="2265217"/>
          </a:xfrm>
          <a:prstGeom prst="rect">
            <a:avLst/>
          </a:prstGeom>
          <a:ln>
            <a:solidFill>
              <a:srgbClr val="0054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</p:spTree>
    <p:extLst>
      <p:ext uri="{BB962C8B-B14F-4D97-AF65-F5344CB8AC3E}">
        <p14:creationId xmlns:p14="http://schemas.microsoft.com/office/powerpoint/2010/main" val="13341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4994" y="980728"/>
            <a:ext cx="67540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Коллективные идентификационные символы:</a:t>
            </a:r>
          </a:p>
          <a:p>
            <a:pPr algn="just"/>
            <a:r>
              <a:rPr lang="ru-RU" sz="2000" dirty="0"/>
              <a:t>- </a:t>
            </a:r>
            <a:r>
              <a:rPr lang="ru-RU" sz="2000" i="1" dirty="0"/>
              <a:t>многозначны</a:t>
            </a:r>
            <a:r>
              <a:rPr lang="ru-RU" sz="2000" dirty="0"/>
              <a:t>, требуют и культурной, и исторической интерпретации;</a:t>
            </a:r>
          </a:p>
          <a:p>
            <a:pPr algn="just"/>
            <a:r>
              <a:rPr lang="ru-RU" sz="2000" dirty="0"/>
              <a:t>- </a:t>
            </a:r>
            <a:r>
              <a:rPr lang="ru-RU" sz="2000" i="1" dirty="0"/>
              <a:t>имеют исторически обусловленное происхождение, существование и завершение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/>
              <a:t>- </a:t>
            </a:r>
            <a:r>
              <a:rPr lang="ru-RU" sz="2000" i="1" dirty="0" err="1"/>
              <a:t>мотивационны</a:t>
            </a:r>
            <a:r>
              <a:rPr lang="ru-RU" sz="2000" i="1" dirty="0"/>
              <a:t> </a:t>
            </a:r>
            <a:r>
              <a:rPr lang="ru-RU" sz="2000" dirty="0"/>
              <a:t>(обусловливают как индивидуальное, так и коллективное поведение);</a:t>
            </a:r>
          </a:p>
          <a:p>
            <a:pPr algn="just"/>
            <a:r>
              <a:rPr lang="ru-RU" sz="2000" dirty="0"/>
              <a:t>- </a:t>
            </a:r>
            <a:r>
              <a:rPr lang="ru-RU" sz="2000" i="1" dirty="0"/>
              <a:t>варьируются по форме </a:t>
            </a:r>
            <a:r>
              <a:rPr lang="ru-RU" sz="2000" dirty="0"/>
              <a:t>(значимой может стать функция оппозиционного процесса; когда давление фокусируется на культурную составляющую народа, тогда символы и их значения привносятся в идентификационную систему).</a:t>
            </a:r>
          </a:p>
        </p:txBody>
      </p:sp>
      <p:pic>
        <p:nvPicPr>
          <p:cNvPr id="5" name="Picture 7" descr="курай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279505"/>
            <a:ext cx="18321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IMG_58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0" y="4430679"/>
            <a:ext cx="1823734" cy="220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IMG_589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4524228"/>
            <a:ext cx="5760640" cy="218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116632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Человек в контексте традиционной культуры: </a:t>
            </a:r>
            <a:br>
              <a:rPr lang="ru-RU" sz="2800" b="1" dirty="0"/>
            </a:br>
            <a:r>
              <a:rPr lang="ru-RU" sz="2800" b="1" dirty="0" err="1"/>
              <a:t>метапозиция</a:t>
            </a:r>
            <a:r>
              <a:rPr lang="ru-RU" sz="2800" b="1" dirty="0"/>
              <a:t> и диалог между исследователями разных наук</a:t>
            </a:r>
          </a:p>
        </p:txBody>
      </p:sp>
    </p:spTree>
    <p:extLst>
      <p:ext uri="{BB962C8B-B14F-4D97-AF65-F5344CB8AC3E}">
        <p14:creationId xmlns:p14="http://schemas.microsoft.com/office/powerpoint/2010/main" val="38037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1176</TotalTime>
  <Words>2534</Words>
  <Application>Microsoft Office PowerPoint</Application>
  <PresentationFormat>Экран (4:3)</PresentationFormat>
  <Paragraphs>204</Paragraphs>
  <Slides>33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Arial</vt:lpstr>
      <vt:lpstr>Calibri</vt:lpstr>
      <vt:lpstr>Тема Office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Человек в контексте традиционной культуры:  метапозиция и диалог между исследователями разных наук</vt:lpstr>
      <vt:lpstr>Презентация PowerPoint</vt:lpstr>
      <vt:lpstr>Презентация PowerPoint</vt:lpstr>
      <vt:lpstr>Человек в контексте традиционной культуры:  метапозиция и диалог между исследователями разных наук</vt:lpstr>
      <vt:lpstr>Презентация PowerPoint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Презентация PowerPoint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Презентация PowerPoint</vt:lpstr>
      <vt:lpstr>Человек в контексте традиционной культуры:  мета 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  <vt:lpstr>Человек в контексте традиционной культуры:  метапозиция и диалог между исследователями разных наук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 в контексте традиционной культуры:  метапозиция и диалог между исследователями разных наук</dc:title>
  <dc:creator>Юлия</dc:creator>
  <cp:lastModifiedBy>Тата Ткаченко</cp:lastModifiedBy>
  <cp:revision>68</cp:revision>
  <dcterms:created xsi:type="dcterms:W3CDTF">2018-10-05T13:51:36Z</dcterms:created>
  <dcterms:modified xsi:type="dcterms:W3CDTF">2018-11-06T12:17:41Z</dcterms:modified>
</cp:coreProperties>
</file>